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9" r:id="rId4"/>
    <p:sldId id="260" r:id="rId5"/>
    <p:sldId id="258" r:id="rId6"/>
    <p:sldId id="264" r:id="rId7"/>
    <p:sldId id="261" r:id="rId8"/>
    <p:sldId id="267" r:id="rId9"/>
    <p:sldId id="262" r:id="rId10"/>
    <p:sldId id="266" r:id="rId11"/>
    <p:sldId id="268" r:id="rId12"/>
    <p:sldId id="269" r:id="rId13"/>
    <p:sldId id="270" r:id="rId14"/>
    <p:sldId id="271" r:id="rId15"/>
    <p:sldId id="272" r:id="rId16"/>
    <p:sldId id="274" r:id="rId17"/>
    <p:sldId id="273" r:id="rId18"/>
    <p:sldId id="275" r:id="rId19"/>
    <p:sldId id="276" r:id="rId20"/>
    <p:sldId id="278" r:id="rId21"/>
    <p:sldId id="280" r:id="rId22"/>
    <p:sldId id="279" r:id="rId23"/>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00" autoAdjust="0"/>
  </p:normalViewPr>
  <p:slideViewPr>
    <p:cSldViewPr>
      <p:cViewPr varScale="1">
        <p:scale>
          <a:sx n="72" d="100"/>
          <a:sy n="72" d="100"/>
        </p:scale>
        <p:origin x="176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227C29F0-C1E9-4A06-B1B6-468DA115885C}" type="datetimeFigureOut">
              <a:rPr lang="en-US" smtClean="0"/>
              <a:t>8/26/2014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BC3BCF39-B757-4EEC-9757-1A6D7C9693F8}" type="slidenum">
              <a:rPr lang="en-US" smtClean="0"/>
              <a:t>‹#›</a:t>
            </a:fld>
            <a:endParaRPr lang="en-US"/>
          </a:p>
        </p:txBody>
      </p:sp>
    </p:spTree>
    <p:extLst>
      <p:ext uri="{BB962C8B-B14F-4D97-AF65-F5344CB8AC3E}">
        <p14:creationId xmlns:p14="http://schemas.microsoft.com/office/powerpoint/2010/main" val="284004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youngpeopleinrecovery.or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pharmacy.ohio-state.edu/outreach/generation-rx-initiativ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1</a:t>
            </a:fld>
            <a:endParaRPr lang="en-US"/>
          </a:p>
        </p:txBody>
      </p:sp>
    </p:spTree>
    <p:extLst>
      <p:ext uri="{BB962C8B-B14F-4D97-AF65-F5344CB8AC3E}">
        <p14:creationId xmlns:p14="http://schemas.microsoft.com/office/powerpoint/2010/main" val="1547955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a:t>
            </a:r>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10</a:t>
            </a:fld>
            <a:endParaRPr lang="en-US"/>
          </a:p>
        </p:txBody>
      </p:sp>
    </p:spTree>
    <p:extLst>
      <p:ext uri="{BB962C8B-B14F-4D97-AF65-F5344CB8AC3E}">
        <p14:creationId xmlns:p14="http://schemas.microsoft.com/office/powerpoint/2010/main" val="95170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Ray w/ Ashley adding</a:t>
            </a:r>
            <a:r>
              <a:rPr lang="en-US" b="1" baseline="0" dirty="0" smtClean="0"/>
              <a:t> info.</a:t>
            </a:r>
            <a:endParaRPr lang="en-US" b="1" dirty="0" smtClean="0"/>
          </a:p>
          <a:p>
            <a:endParaRPr lang="en-US" b="1" dirty="0" smtClean="0"/>
          </a:p>
          <a:p>
            <a:r>
              <a:rPr lang="en-US" b="1" dirty="0" smtClean="0"/>
              <a:t>Economic </a:t>
            </a:r>
            <a:r>
              <a:rPr lang="en-US" b="1" dirty="0"/>
              <a:t>Incentives: </a:t>
            </a:r>
            <a:r>
              <a:rPr lang="en-US" dirty="0"/>
              <a:t>Young adults are keenly aware of our country’s poor financial conditions, due to people losing their jobs. Daily reports of youth unemployment where young people are unable to secure positions are common. “It feels like they’re going backwards, and they can’t get their lives moving.”</a:t>
            </a:r>
          </a:p>
          <a:p>
            <a:endParaRPr lang="en-US" dirty="0"/>
          </a:p>
          <a:p>
            <a:pPr defTabSz="934974"/>
            <a:r>
              <a:rPr lang="en-US" b="1" dirty="0"/>
              <a:t>Availability or Overprescribing:</a:t>
            </a:r>
            <a:r>
              <a:rPr lang="en-US" dirty="0"/>
              <a:t>  Fired by the belief and ultimate practice of, “We’ll give you something to fix you, and we’ll fix you from the inside out.” It’s the time of the quick fix – that medicine solves it all. Student’s don’t have time to consider stress-reducing strategies, they want answers now and drugs are considered an easy, quick answer. The reality is that these medicines </a:t>
            </a:r>
            <a:r>
              <a:rPr lang="en-US" i="1" dirty="0"/>
              <a:t>are</a:t>
            </a:r>
            <a:r>
              <a:rPr lang="en-US" dirty="0"/>
              <a:t> effective, and students know this. Students and faculty believed that some docs believe in “quick fixes.” Some don’t even check the backgrounds of their patients. ADHD meds are of particular concern – the disorder is over-diagnosed, the students concurred.</a:t>
            </a:r>
          </a:p>
          <a:p>
            <a:pPr defTabSz="934974"/>
            <a:endParaRPr lang="en-US" dirty="0"/>
          </a:p>
          <a:p>
            <a:r>
              <a:rPr lang="en-US" b="1" dirty="0"/>
              <a:t>Misinformation:</a:t>
            </a:r>
            <a:r>
              <a:rPr lang="en-US" dirty="0"/>
              <a:t> The media plays a big role in providing misinformation, faculty, staff, and students agreed. The integration of images and words, portraying drug abuse as “big fun” may normalize this behavior, giving students the mistaken impression that “everyone is doing it; why not try it; how could these medicines be so bad?” They see these images, and may be influenced to think that it’s abnormal to NOT drink or do drugs.  And somehow, said Day One participants, “Kids have turned ‘bad into good.’” </a:t>
            </a:r>
          </a:p>
          <a:p>
            <a:endParaRPr lang="en-US" dirty="0"/>
          </a:p>
          <a:p>
            <a:r>
              <a:rPr lang="en-US" dirty="0"/>
              <a:t>IMPORTANT: Misinformation keeps students in the dark – students said: They may not be fully aware of the problems associated with misusing prescription medications because they believe that these medicines are safe. They don’t think about the consequences of their actions and consider taking medicines – even if they were not prescribed to them – as an option that one turns to in order to solve problems. </a:t>
            </a:r>
          </a:p>
          <a:p>
            <a:endParaRPr lang="en-US" dirty="0"/>
          </a:p>
          <a:p>
            <a:r>
              <a:rPr lang="en-US" b="1" dirty="0"/>
              <a:t>Peer Pressure:</a:t>
            </a:r>
            <a:r>
              <a:rPr lang="en-US" dirty="0"/>
              <a:t> Internal pressure to conform. “When students find themselves at parties, and everyone is getting high, some may think that they are outside of the loop if they are not using,” affirmed a Day One participant. Students mimic their parents’ behaviors. </a:t>
            </a:r>
          </a:p>
          <a:p>
            <a:endParaRPr lang="en-US" dirty="0"/>
          </a:p>
          <a:p>
            <a:r>
              <a:rPr lang="en-US" dirty="0"/>
              <a:t>IMPORTANT: “Peer group culture is similar to the behavior of a school of fish. When fish swim, they don’t necessarily feel the pressure to conform,” Acknowledged the Day One Facilitator. If students feel like “everyone is doing it – including their parents, then drug misuse and abuse could be considered the norm. students affirmed, “Sharing medications, for some is what you do with friends.” It is socially acceptable and is not considered abuse. People are also writing songs and stories and glorifying drug taking behaviors. “You’re being influenced by others,” concluded the students.</a:t>
            </a:r>
          </a:p>
          <a:p>
            <a:endParaRPr lang="en-US" dirty="0"/>
          </a:p>
          <a:p>
            <a:r>
              <a:rPr lang="en-US" b="1" dirty="0"/>
              <a:t>Transitional Stress: </a:t>
            </a:r>
            <a:r>
              <a:rPr lang="en-US" dirty="0"/>
              <a:t>THE BIGGY! </a:t>
            </a:r>
          </a:p>
          <a:p>
            <a:pPr marL="175308" indent="-175308">
              <a:buFont typeface="Wingdings" panose="05000000000000000000" pitchFamily="2" charset="2"/>
              <a:buChar char="§"/>
            </a:pPr>
            <a:r>
              <a:rPr lang="en-US" dirty="0"/>
              <a:t>A culture that ignores addiction.</a:t>
            </a:r>
          </a:p>
          <a:p>
            <a:pPr marL="175308" indent="-175308">
              <a:buFont typeface="Wingdings" panose="05000000000000000000" pitchFamily="2" charset="2"/>
              <a:buChar char="§"/>
            </a:pPr>
            <a:r>
              <a:rPr lang="en-US" dirty="0"/>
              <a:t>Sense of </a:t>
            </a:r>
            <a:r>
              <a:rPr lang="en-US" dirty="0" smtClean="0"/>
              <a:t>isolation </a:t>
            </a:r>
            <a:r>
              <a:rPr lang="en-US" dirty="0"/>
              <a:t>– students are on their own when they reach campus.</a:t>
            </a:r>
          </a:p>
          <a:p>
            <a:pPr marL="175308" indent="-175308">
              <a:buFont typeface="Wingdings" panose="05000000000000000000" pitchFamily="2" charset="2"/>
              <a:buChar char="§"/>
            </a:pPr>
            <a:r>
              <a:rPr lang="en-US" dirty="0"/>
              <a:t>Stress related to transitioning from home to independence.</a:t>
            </a:r>
          </a:p>
          <a:p>
            <a:pPr marL="175308" indent="-175308">
              <a:buFont typeface="Wingdings" panose="05000000000000000000" pitchFamily="2" charset="2"/>
              <a:buChar char="§"/>
            </a:pPr>
            <a:r>
              <a:rPr lang="en-US" dirty="0"/>
              <a:t>College is supposed to form a “protective dome” over students, but it does not effectively do so.</a:t>
            </a:r>
          </a:p>
          <a:p>
            <a:pPr marL="175308" indent="-175308">
              <a:buFont typeface="Wingdings" panose="05000000000000000000" pitchFamily="2" charset="2"/>
              <a:buChar char="§"/>
            </a:pPr>
            <a:r>
              <a:rPr lang="en-US" dirty="0"/>
              <a:t>Fear of the unknown.</a:t>
            </a:r>
          </a:p>
          <a:p>
            <a:pPr marL="175308" indent="-175308">
              <a:buFont typeface="Wingdings" panose="05000000000000000000" pitchFamily="2" charset="2"/>
              <a:buChar char="§"/>
            </a:pPr>
            <a:r>
              <a:rPr lang="en-US" dirty="0"/>
              <a:t>Saying, “no” to drugs marginalizes students.</a:t>
            </a:r>
          </a:p>
          <a:p>
            <a:pPr marL="175308" indent="-175308">
              <a:buFont typeface="Wingdings" panose="05000000000000000000" pitchFamily="2" charset="2"/>
              <a:buChar char="§"/>
            </a:pPr>
            <a:r>
              <a:rPr lang="en-US" dirty="0"/>
              <a:t>Lack of treatment and recovery assistance.</a:t>
            </a:r>
          </a:p>
          <a:p>
            <a:pPr defTabSz="934974"/>
            <a:endParaRPr lang="en-US" b="1" dirty="0"/>
          </a:p>
          <a:p>
            <a:pPr defTabSz="934974"/>
            <a:r>
              <a:rPr lang="en-US" b="1" dirty="0"/>
              <a:t>Racial Disparity:</a:t>
            </a:r>
            <a:r>
              <a:rPr lang="en-US" dirty="0"/>
              <a:t> Drug abuse and addiction is a problem that is not discussed – taboo. “Families are closed about drug abuse and addiction, and there are perceptions of denial.”</a:t>
            </a:r>
          </a:p>
          <a:p>
            <a:pPr defTabSz="934974"/>
            <a:endParaRPr lang="en-US" dirty="0"/>
          </a:p>
          <a:p>
            <a:pPr defTabSz="934974"/>
            <a:endParaRPr lang="en-US" dirty="0" smtClean="0">
              <a:effectLst/>
            </a:endParaRPr>
          </a:p>
          <a:p>
            <a:endParaRPr lang="en-US" dirty="0"/>
          </a:p>
          <a:p>
            <a:endParaRPr lang="en-US" dirty="0"/>
          </a:p>
          <a:p>
            <a:endParaRPr lang="en-US" dirty="0"/>
          </a:p>
          <a:p>
            <a:pPr marL="175308" indent="-175308">
              <a:buFont typeface="Wingdings" panose="05000000000000000000" pitchFamily="2" charset="2"/>
              <a:buChar char="§"/>
            </a:pPr>
            <a:endParaRPr lang="en-US" dirty="0"/>
          </a:p>
          <a:p>
            <a:pPr defTabSz="934974"/>
            <a:endParaRPr lang="en-US" dirty="0"/>
          </a:p>
          <a:p>
            <a:pPr defTabSz="934974"/>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11</a:t>
            </a:fld>
            <a:endParaRPr lang="en-US"/>
          </a:p>
        </p:txBody>
      </p:sp>
    </p:spTree>
    <p:extLst>
      <p:ext uri="{BB962C8B-B14F-4D97-AF65-F5344CB8AC3E}">
        <p14:creationId xmlns:p14="http://schemas.microsoft.com/office/powerpoint/2010/main" val="2177591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a:t>
            </a:r>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12</a:t>
            </a:fld>
            <a:endParaRPr lang="en-US"/>
          </a:p>
        </p:txBody>
      </p:sp>
    </p:spTree>
    <p:extLst>
      <p:ext uri="{BB962C8B-B14F-4D97-AF65-F5344CB8AC3E}">
        <p14:creationId xmlns:p14="http://schemas.microsoft.com/office/powerpoint/2010/main" val="3236035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 and Ashley</a:t>
            </a:r>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13</a:t>
            </a:fld>
            <a:endParaRPr lang="en-US"/>
          </a:p>
        </p:txBody>
      </p:sp>
    </p:spTree>
    <p:extLst>
      <p:ext uri="{BB962C8B-B14F-4D97-AF65-F5344CB8AC3E}">
        <p14:creationId xmlns:p14="http://schemas.microsoft.com/office/powerpoint/2010/main" val="424752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Ashley</a:t>
            </a:r>
          </a:p>
          <a:p>
            <a:endParaRPr lang="en-US" b="1" dirty="0" smtClean="0"/>
          </a:p>
          <a:p>
            <a:endParaRPr lang="en-US" b="1" dirty="0" smtClean="0"/>
          </a:p>
          <a:p>
            <a:r>
              <a:rPr lang="en-US" b="1" dirty="0" smtClean="0"/>
              <a:t>Immediate </a:t>
            </a:r>
            <a:r>
              <a:rPr lang="en-US" b="1" dirty="0"/>
              <a:t>Actions</a:t>
            </a:r>
            <a:endParaRPr lang="en-US" dirty="0"/>
          </a:p>
          <a:p>
            <a:pPr lvl="0"/>
            <a:endParaRPr lang="en-US" b="1" dirty="0"/>
          </a:p>
          <a:p>
            <a:pPr lvl="0"/>
            <a:r>
              <a:rPr lang="en-US" b="1" dirty="0"/>
              <a:t>Include prescription drug abuse prevention as part of a university’s course offerings:</a:t>
            </a:r>
            <a:r>
              <a:rPr lang="en-US" dirty="0"/>
              <a:t> Define abuse as building blocks – how it starts when it does not look like abuse and then progresses to the point where one needs medications to function. </a:t>
            </a:r>
            <a:endParaRPr lang="en-US" dirty="0" smtClean="0">
              <a:effectLst/>
            </a:endParaRPr>
          </a:p>
          <a:p>
            <a:r>
              <a:rPr lang="en-US" dirty="0"/>
              <a:t> </a:t>
            </a:r>
            <a:endParaRPr lang="en-US" dirty="0" smtClean="0">
              <a:effectLst/>
            </a:endParaRPr>
          </a:p>
          <a:p>
            <a:pPr lvl="0"/>
            <a:r>
              <a:rPr lang="en-US" b="1" dirty="0"/>
              <a:t>Create freshmen orientation programs that are meaningful and engaging: </a:t>
            </a:r>
            <a:r>
              <a:rPr lang="en-US" dirty="0"/>
              <a:t>Structured like retreats, these programs should give students the opportunity to acknowledge the power that they have in their lives – that students have the ability to make educated, informed and healthy decisions. Give students the tools to feel comfortable talking about hot button issues so if challenges arise, they know they don’t have to keep the problems hidden. </a:t>
            </a:r>
            <a:endParaRPr lang="en-US" dirty="0" smtClean="0">
              <a:effectLst/>
            </a:endParaRPr>
          </a:p>
          <a:p>
            <a:r>
              <a:rPr lang="en-US" b="1" dirty="0"/>
              <a:t> </a:t>
            </a:r>
            <a:endParaRPr lang="en-US" dirty="0" smtClean="0">
              <a:effectLst/>
            </a:endParaRPr>
          </a:p>
          <a:p>
            <a:r>
              <a:rPr lang="en-US" b="1" dirty="0"/>
              <a:t>Long-Term Actions</a:t>
            </a:r>
            <a:endParaRPr lang="en-US" dirty="0" smtClean="0">
              <a:effectLst/>
            </a:endParaRPr>
          </a:p>
          <a:p>
            <a:r>
              <a:rPr lang="en-US" dirty="0"/>
              <a:t> </a:t>
            </a:r>
            <a:endParaRPr lang="en-US" dirty="0" smtClean="0">
              <a:effectLst/>
            </a:endParaRPr>
          </a:p>
          <a:p>
            <a:pPr lvl="0"/>
            <a:r>
              <a:rPr lang="en-US" b="1" dirty="0"/>
              <a:t>Engage the community’s cultural brokers :</a:t>
            </a:r>
            <a:r>
              <a:rPr lang="en-US" dirty="0"/>
              <a:t>  Community elders are treated with respect, and involving them provides an anchor for students who may be missing that personal connection. Integrate the tradition of storytelling into teaching and mentoring.</a:t>
            </a:r>
            <a:endParaRPr lang="en-US" dirty="0" smtClean="0">
              <a:effectLst/>
            </a:endParaRPr>
          </a:p>
          <a:p>
            <a:r>
              <a:rPr lang="en-US" dirty="0"/>
              <a:t> </a:t>
            </a:r>
            <a:endParaRPr lang="en-US" dirty="0" smtClean="0">
              <a:effectLst/>
            </a:endParaRPr>
          </a:p>
          <a:p>
            <a:pPr lvl="0"/>
            <a:r>
              <a:rPr lang="en-US" b="1" dirty="0"/>
              <a:t>Reconnect with tradition:</a:t>
            </a:r>
            <a:r>
              <a:rPr lang="en-US" dirty="0"/>
              <a:t> Support the use of complementary and alternative health practices and medications.</a:t>
            </a:r>
            <a:endParaRPr lang="en-US" dirty="0" smtClean="0">
              <a:effectLst/>
            </a:endParaRPr>
          </a:p>
          <a:p>
            <a:r>
              <a:rPr lang="en-US" dirty="0"/>
              <a:t> </a:t>
            </a:r>
            <a:endParaRPr lang="en-US" dirty="0" smtClean="0">
              <a:effectLst/>
            </a:endParaRPr>
          </a:p>
          <a:p>
            <a:pPr lvl="0"/>
            <a:r>
              <a:rPr lang="en-US" b="1" dirty="0"/>
              <a:t>Dedicate money for research:</a:t>
            </a:r>
            <a:r>
              <a:rPr lang="en-US" dirty="0"/>
              <a:t> In addition to spending funds on testing medications, expand the research to include testing alternative medicines. </a:t>
            </a:r>
          </a:p>
        </p:txBody>
      </p:sp>
      <p:sp>
        <p:nvSpPr>
          <p:cNvPr id="4" name="Slide Number Placeholder 3"/>
          <p:cNvSpPr>
            <a:spLocks noGrp="1"/>
          </p:cNvSpPr>
          <p:nvPr>
            <p:ph type="sldNum" sz="quarter" idx="10"/>
          </p:nvPr>
        </p:nvSpPr>
        <p:spPr/>
        <p:txBody>
          <a:bodyPr/>
          <a:lstStyle/>
          <a:p>
            <a:fld id="{BC3BCF39-B757-4EEC-9757-1A6D7C9693F8}" type="slidenum">
              <a:rPr lang="en-US" smtClean="0"/>
              <a:t>14</a:t>
            </a:fld>
            <a:endParaRPr lang="en-US"/>
          </a:p>
        </p:txBody>
      </p:sp>
    </p:spTree>
    <p:extLst>
      <p:ext uri="{BB962C8B-B14F-4D97-AF65-F5344CB8AC3E}">
        <p14:creationId xmlns:p14="http://schemas.microsoft.com/office/powerpoint/2010/main" val="883321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endParaRPr lang="en-US" b="1" dirty="0" smtClean="0">
              <a:latin typeface="Georgia" panose="02040502050405020303" pitchFamily="18" charset="0"/>
            </a:endParaRPr>
          </a:p>
          <a:p>
            <a:pPr defTabSz="934974"/>
            <a:r>
              <a:rPr lang="en-US" b="1" dirty="0" smtClean="0">
                <a:latin typeface="Georgia" panose="02040502050405020303" pitchFamily="18" charset="0"/>
              </a:rPr>
              <a:t>Ashley</a:t>
            </a:r>
          </a:p>
          <a:p>
            <a:pPr defTabSz="934974"/>
            <a:endParaRPr lang="en-US" b="1" dirty="0" smtClean="0">
              <a:latin typeface="Georgia" panose="02040502050405020303" pitchFamily="18" charset="0"/>
            </a:endParaRPr>
          </a:p>
          <a:p>
            <a:pPr defTabSz="934974"/>
            <a:r>
              <a:rPr lang="en-US" b="1" dirty="0" smtClean="0">
                <a:latin typeface="Georgia" panose="02040502050405020303" pitchFamily="18" charset="0"/>
              </a:rPr>
              <a:t>Challenges </a:t>
            </a:r>
            <a:r>
              <a:rPr lang="en-US" b="1" dirty="0">
                <a:latin typeface="Georgia" panose="02040502050405020303" pitchFamily="18" charset="0"/>
              </a:rPr>
              <a:t>Expanded:</a:t>
            </a:r>
          </a:p>
          <a:p>
            <a:pPr marL="175308" indent="-175308" defTabSz="934974">
              <a:buFont typeface="Wingdings" panose="05000000000000000000" pitchFamily="2" charset="2"/>
              <a:buChar char="§"/>
            </a:pPr>
            <a:r>
              <a:rPr lang="en-US" dirty="0">
                <a:latin typeface="Georgia" panose="02040502050405020303" pitchFamily="18" charset="0"/>
              </a:rPr>
              <a:t>Students believe that they have too much homework and competing priorities, and there is not enough support to help them negotiate through these challenges. </a:t>
            </a:r>
          </a:p>
          <a:p>
            <a:pPr marL="175308" indent="-175308" defTabSz="934974">
              <a:buFont typeface="Wingdings" panose="05000000000000000000" pitchFamily="2" charset="2"/>
              <a:buChar char="§"/>
            </a:pPr>
            <a:r>
              <a:rPr lang="en-US" dirty="0">
                <a:latin typeface="Georgia" panose="02040502050405020303" pitchFamily="18" charset="0"/>
              </a:rPr>
              <a:t>It is easier to blame the student rather than the institution – fix the student, not the system. If universities have an interest in students succeeding – which they do – provide more services, not sanctioning. </a:t>
            </a:r>
          </a:p>
          <a:p>
            <a:pPr marL="175308" indent="-175308" defTabSz="934974">
              <a:buFont typeface="Wingdings" panose="05000000000000000000" pitchFamily="2" charset="2"/>
              <a:buChar char="§"/>
            </a:pPr>
            <a:r>
              <a:rPr lang="en-US" dirty="0">
                <a:latin typeface="Georgia" panose="02040502050405020303" pitchFamily="18" charset="0"/>
              </a:rPr>
              <a:t>Institutional red tape, punitive reactions – in short, institutional bias – makes students angry and stressed out which can make students vulnerable to alcohol and other drug abuse. </a:t>
            </a:r>
          </a:p>
          <a:p>
            <a:endParaRPr lang="en-US" dirty="0" smtClean="0"/>
          </a:p>
          <a:p>
            <a:endParaRPr lang="en-US" dirty="0" smtClean="0"/>
          </a:p>
          <a:p>
            <a:r>
              <a:rPr lang="en-US" b="1" dirty="0" smtClean="0"/>
              <a:t>Actions Expanded:</a:t>
            </a:r>
          </a:p>
          <a:p>
            <a:endParaRPr lang="en-US" b="1" dirty="0"/>
          </a:p>
          <a:p>
            <a:r>
              <a:rPr lang="en-US" b="1" dirty="0"/>
              <a:t>Immediate Actions</a:t>
            </a:r>
            <a:endParaRPr lang="en-US" dirty="0"/>
          </a:p>
          <a:p>
            <a:pPr lvl="0"/>
            <a:r>
              <a:rPr lang="en-US" b="1" dirty="0"/>
              <a:t>Set up dialogues between faculty/staff and students that open the lines of communication: </a:t>
            </a:r>
            <a:r>
              <a:rPr lang="en-US" dirty="0"/>
              <a:t>Create and implement dialogues between students and university personnel, addressing the issues that make life on campus challenging. Topics include how best to prepare for exams; how to deal with transitions from home to school; how to apply for that first internship; and coping with life after graduation.  </a:t>
            </a:r>
            <a:endParaRPr lang="en-US" dirty="0" smtClean="0">
              <a:effectLst/>
            </a:endParaRPr>
          </a:p>
          <a:p>
            <a:r>
              <a:rPr lang="en-US" dirty="0"/>
              <a:t> </a:t>
            </a:r>
            <a:endParaRPr lang="en-US" dirty="0" smtClean="0">
              <a:effectLst/>
            </a:endParaRPr>
          </a:p>
          <a:p>
            <a:pPr lvl="0"/>
            <a:r>
              <a:rPr lang="en-US" b="1" dirty="0"/>
              <a:t>Create peer support for incoming freshmen:</a:t>
            </a:r>
            <a:r>
              <a:rPr lang="en-US" dirty="0"/>
              <a:t> Develop credit-bearing opportunities for upper classmen to mentor freshmen. The activities should address the challenges that freshmen face as they transition to life void of parental influences. </a:t>
            </a:r>
            <a:r>
              <a:rPr lang="en-US" b="1" dirty="0"/>
              <a:t> </a:t>
            </a:r>
            <a:endParaRPr lang="en-US" dirty="0" smtClean="0">
              <a:effectLst/>
            </a:endParaRPr>
          </a:p>
          <a:p>
            <a:r>
              <a:rPr lang="en-US" b="1" dirty="0"/>
              <a:t> </a:t>
            </a:r>
            <a:endParaRPr lang="en-US" dirty="0" smtClean="0">
              <a:effectLst/>
            </a:endParaRPr>
          </a:p>
          <a:p>
            <a:r>
              <a:rPr lang="en-US" b="1" dirty="0"/>
              <a:t>Long-Term Actions</a:t>
            </a:r>
            <a:endParaRPr lang="en-US" dirty="0" smtClean="0">
              <a:effectLst/>
            </a:endParaRPr>
          </a:p>
          <a:p>
            <a:pPr lvl="0"/>
            <a:r>
              <a:rPr lang="en-US" b="1" dirty="0"/>
              <a:t>Support collaboration across the university to address student academic failure, and develop strategies that support student success:</a:t>
            </a:r>
            <a:r>
              <a:rPr lang="en-US" dirty="0"/>
              <a:t> Identify the factors that are contributing to academic failure and determine where and how “the levers of change” can be moved.  </a:t>
            </a:r>
          </a:p>
          <a:p>
            <a:r>
              <a:rPr lang="en-US" dirty="0"/>
              <a:t> </a:t>
            </a:r>
          </a:p>
          <a:p>
            <a:pPr lvl="0"/>
            <a:r>
              <a:rPr lang="en-US" b="1" dirty="0"/>
              <a:t>Create and/or strengthen the protocols that track failing students:</a:t>
            </a:r>
            <a:r>
              <a:rPr lang="en-US" dirty="0"/>
              <a:t> Notice the subtle changes in student behavior, i.e., drop in class attendance, drop in grades and lack of class participation. Develop/strengthen strategies to help students get re-focused and energized. Offer more supportive and targeted, on-campus services, and promote their use through the university’s communication mechanisms.</a:t>
            </a:r>
          </a:p>
          <a:p>
            <a:r>
              <a:rPr lang="en-US" dirty="0"/>
              <a:t> </a:t>
            </a:r>
          </a:p>
          <a:p>
            <a:pPr lvl="0"/>
            <a:r>
              <a:rPr lang="en-US" b="1" dirty="0"/>
              <a:t>Craft holistic, sensitive responses to address academic failure:</a:t>
            </a:r>
            <a:r>
              <a:rPr lang="en-US" dirty="0"/>
              <a:t> Bring the challenge of academic failure into the light; help students, staff and faculty to move beyond the stigma associated with failure; and change the paradigm of “getting help” from something negative to a positive.</a:t>
            </a:r>
            <a:endParaRPr lang="en-US" b="1" dirty="0"/>
          </a:p>
        </p:txBody>
      </p:sp>
      <p:sp>
        <p:nvSpPr>
          <p:cNvPr id="4" name="Slide Number Placeholder 3"/>
          <p:cNvSpPr>
            <a:spLocks noGrp="1"/>
          </p:cNvSpPr>
          <p:nvPr>
            <p:ph type="sldNum" sz="quarter" idx="10"/>
          </p:nvPr>
        </p:nvSpPr>
        <p:spPr/>
        <p:txBody>
          <a:bodyPr/>
          <a:lstStyle/>
          <a:p>
            <a:fld id="{BC3BCF39-B757-4EEC-9757-1A6D7C9693F8}" type="slidenum">
              <a:rPr lang="en-US" smtClean="0"/>
              <a:t>15</a:t>
            </a:fld>
            <a:endParaRPr lang="en-US"/>
          </a:p>
        </p:txBody>
      </p:sp>
    </p:spTree>
    <p:extLst>
      <p:ext uri="{BB962C8B-B14F-4D97-AF65-F5344CB8AC3E}">
        <p14:creationId xmlns:p14="http://schemas.microsoft.com/office/powerpoint/2010/main" val="440763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a:t>
            </a:r>
            <a:r>
              <a:rPr lang="en-US" dirty="0" err="1" smtClean="0"/>
              <a:t>ayana</a:t>
            </a:r>
            <a:endParaRPr lang="en-US" dirty="0" smtClean="0"/>
          </a:p>
          <a:p>
            <a:endParaRPr lang="en-US" dirty="0" smtClean="0"/>
          </a:p>
          <a:p>
            <a:endParaRPr lang="en-US" dirty="0" smtClean="0"/>
          </a:p>
          <a:p>
            <a:r>
              <a:rPr lang="en-US" dirty="0" smtClean="0"/>
              <a:t>Once again – the BIGGY!</a:t>
            </a:r>
          </a:p>
          <a:p>
            <a:endParaRPr lang="en-US" dirty="0" smtClean="0"/>
          </a:p>
          <a:p>
            <a:r>
              <a:rPr lang="en-US" dirty="0" smtClean="0"/>
              <a:t>Lots of immediate and long-term</a:t>
            </a:r>
            <a:r>
              <a:rPr lang="en-US" baseline="0" dirty="0" smtClean="0"/>
              <a:t> actions here – in fact, most of the recommendations addressed this hot-button issue. Here are some textual highlights:</a:t>
            </a:r>
          </a:p>
          <a:p>
            <a:endParaRPr lang="en-US" baseline="0" dirty="0" smtClean="0"/>
          </a:p>
          <a:p>
            <a:r>
              <a:rPr lang="en-US" b="1" baseline="0" dirty="0" smtClean="0"/>
              <a:t>Immediate Actions</a:t>
            </a:r>
          </a:p>
          <a:p>
            <a:endParaRPr lang="en-US" baseline="0" dirty="0" smtClean="0"/>
          </a:p>
          <a:p>
            <a:pPr lvl="0"/>
            <a:r>
              <a:rPr lang="en-US" b="1" dirty="0"/>
              <a:t>Implement monthly life seminars for </a:t>
            </a:r>
            <a:r>
              <a:rPr lang="en-US" b="1" i="1" dirty="0"/>
              <a:t>all</a:t>
            </a:r>
            <a:r>
              <a:rPr lang="en-US" b="1" dirty="0"/>
              <a:t> students: </a:t>
            </a:r>
            <a:r>
              <a:rPr lang="en-US" dirty="0"/>
              <a:t>These seminars would be designed to help students identify and navigate the typical challenges they will experience on campus – including: </a:t>
            </a:r>
          </a:p>
          <a:p>
            <a:pPr marL="175308" indent="-175308">
              <a:buFont typeface="Wingdings" panose="05000000000000000000" pitchFamily="2" charset="2"/>
              <a:buChar char="§"/>
            </a:pPr>
            <a:r>
              <a:rPr lang="en-US" dirty="0"/>
              <a:t>Stress of transitioning from high school to college and from college to living in the real world.</a:t>
            </a:r>
          </a:p>
          <a:p>
            <a:pPr marL="175308" indent="-175308">
              <a:buFont typeface="Wingdings" panose="05000000000000000000" pitchFamily="2" charset="2"/>
              <a:buChar char="§"/>
            </a:pPr>
            <a:r>
              <a:rPr lang="en-US" dirty="0"/>
              <a:t>Applying and getting into your college of choice, obtaining financial aid and “living the dream.”</a:t>
            </a:r>
          </a:p>
          <a:p>
            <a:pPr marL="175308" indent="-175308">
              <a:buFont typeface="Wingdings" panose="05000000000000000000" pitchFamily="2" charset="2"/>
              <a:buChar char="§"/>
            </a:pPr>
            <a:r>
              <a:rPr lang="en-US" dirty="0"/>
              <a:t>Adjustment to dorm life – new friends, new culture.</a:t>
            </a:r>
          </a:p>
          <a:p>
            <a:pPr marL="175308" indent="-175308">
              <a:buFont typeface="Wingdings" panose="05000000000000000000" pitchFamily="2" charset="2"/>
              <a:buChar char="§"/>
            </a:pPr>
            <a:r>
              <a:rPr lang="en-US" dirty="0"/>
              <a:t>Freedom away from home.</a:t>
            </a:r>
          </a:p>
          <a:p>
            <a:pPr marL="175308" indent="-175308">
              <a:buFont typeface="Wingdings" panose="05000000000000000000" pitchFamily="2" charset="2"/>
              <a:buChar char="§"/>
            </a:pPr>
            <a:r>
              <a:rPr lang="en-US" dirty="0"/>
              <a:t>Peer pressure – use of drugs and alcohol as a strategy to handle stress.</a:t>
            </a:r>
          </a:p>
          <a:p>
            <a:pPr marL="175308" indent="-175308">
              <a:buFont typeface="Wingdings" panose="05000000000000000000" pitchFamily="2" charset="2"/>
              <a:buChar char="§"/>
            </a:pPr>
            <a:r>
              <a:rPr lang="en-US" dirty="0"/>
              <a:t>Academic versus peer influences.</a:t>
            </a:r>
          </a:p>
          <a:p>
            <a:pPr marL="175308" indent="-175308">
              <a:buFont typeface="Wingdings" panose="05000000000000000000" pitchFamily="2" charset="2"/>
              <a:buChar char="§"/>
            </a:pPr>
            <a:r>
              <a:rPr lang="en-US" dirty="0"/>
              <a:t>Unusual schedules.</a:t>
            </a:r>
          </a:p>
          <a:p>
            <a:pPr marL="175308" indent="-175308">
              <a:buFont typeface="Wingdings" panose="05000000000000000000" pitchFamily="2" charset="2"/>
              <a:buChar char="§"/>
            </a:pPr>
            <a:r>
              <a:rPr lang="en-US" dirty="0"/>
              <a:t>How to deal with free time.</a:t>
            </a:r>
          </a:p>
          <a:p>
            <a:pPr marL="175308" indent="-175308">
              <a:buFont typeface="Wingdings" panose="05000000000000000000" pitchFamily="2" charset="2"/>
              <a:buChar char="§"/>
            </a:pPr>
            <a:r>
              <a:rPr lang="en-US" dirty="0"/>
              <a:t>Loneliness.</a:t>
            </a:r>
          </a:p>
          <a:p>
            <a:pPr marL="175308" indent="-175308">
              <a:buFont typeface="Wingdings" panose="05000000000000000000" pitchFamily="2" charset="2"/>
              <a:buChar char="§"/>
            </a:pPr>
            <a:r>
              <a:rPr lang="en-US" dirty="0"/>
              <a:t>The relationship between embracing stress on the college campus and how to cope with the stress of the real world after graduation.  </a:t>
            </a:r>
          </a:p>
          <a:p>
            <a:endParaRPr lang="en-US" dirty="0"/>
          </a:p>
          <a:p>
            <a:r>
              <a:rPr lang="en-US" dirty="0"/>
              <a:t>These seminars should not be held in a classroom, but in comfortable, non-threatening locations. Freshmen, in particular, should be given incentives to participate; and seniors/upperclassmen should facilitate these programs and be given academic credit for taking on this responsibility. Perhaps this could be considered a course offering/internship for counseling, psychology, pharmacy or social work majors. The entire university should be on-board with these seminars – faculty, staff, administrators and student organizations – such as fraternities, sororities and academic clubs. </a:t>
            </a:r>
          </a:p>
          <a:p>
            <a:pPr lvl="0"/>
            <a:endParaRPr lang="en-US" b="1" dirty="0"/>
          </a:p>
          <a:p>
            <a:pPr lvl="0"/>
            <a:r>
              <a:rPr lang="en-US" b="1" dirty="0"/>
              <a:t>Create a senior seminar that addresses transitional issues: </a:t>
            </a:r>
            <a:r>
              <a:rPr lang="en-US" dirty="0"/>
              <a:t>This class would introduce strategies and tools on how to more easily embrace post-graduation challenges. </a:t>
            </a:r>
          </a:p>
          <a:p>
            <a:pPr lvl="0"/>
            <a:r>
              <a:rPr lang="en-US" b="1" dirty="0"/>
              <a:t>Provide ongoing and comprehensive Resident Advisor training that includes:</a:t>
            </a:r>
            <a:endParaRPr lang="en-US" dirty="0"/>
          </a:p>
          <a:p>
            <a:pPr marL="175308" indent="-175308">
              <a:buFont typeface="Wingdings" panose="05000000000000000000" pitchFamily="2" charset="2"/>
              <a:buChar char="§"/>
            </a:pPr>
            <a:r>
              <a:rPr lang="en-US" dirty="0"/>
              <a:t>Enhanced protocols on how to address students in crisis.</a:t>
            </a:r>
          </a:p>
          <a:p>
            <a:pPr marL="175308" indent="-175308">
              <a:buFont typeface="Wingdings" panose="05000000000000000000" pitchFamily="2" charset="2"/>
              <a:buChar char="§"/>
            </a:pPr>
            <a:r>
              <a:rPr lang="en-US" dirty="0"/>
              <a:t>How to identify stress points and using stress as a motivator for positive change.</a:t>
            </a:r>
          </a:p>
          <a:p>
            <a:pPr marL="175308" indent="-175308">
              <a:buFont typeface="Wingdings" panose="05000000000000000000" pitchFamily="2" charset="2"/>
              <a:buChar char="§"/>
            </a:pPr>
            <a:r>
              <a:rPr lang="en-US" dirty="0"/>
              <a:t>How to become a mediator.</a:t>
            </a:r>
          </a:p>
          <a:p>
            <a:pPr marL="175308" indent="-175308">
              <a:buFont typeface="Wingdings" panose="05000000000000000000" pitchFamily="2" charset="2"/>
              <a:buChar char="§"/>
            </a:pPr>
            <a:r>
              <a:rPr lang="en-US" dirty="0"/>
              <a:t>Access to resources if students under their charge require assistance.</a:t>
            </a:r>
          </a:p>
          <a:p>
            <a:pPr marL="175308" indent="-175308">
              <a:buFont typeface="Wingdings" panose="05000000000000000000" pitchFamily="2" charset="2"/>
              <a:buChar char="§"/>
            </a:pPr>
            <a:r>
              <a:rPr lang="en-US" dirty="0"/>
              <a:t>How to create and maintain mini-communities or families, built on the premise of trust.</a:t>
            </a:r>
          </a:p>
          <a:p>
            <a:pPr marL="175308" indent="-175308">
              <a:buFont typeface="Wingdings" panose="05000000000000000000" pitchFamily="2" charset="2"/>
              <a:buChar char="§"/>
            </a:pPr>
            <a:r>
              <a:rPr lang="en-US" dirty="0"/>
              <a:t>Comprehensive training on the signs and symptoms of prescription and other drug abuse.</a:t>
            </a:r>
          </a:p>
          <a:p>
            <a:pPr lvl="0"/>
            <a:endParaRPr lang="en-US" dirty="0"/>
          </a:p>
          <a:p>
            <a:pPr lvl="0"/>
            <a:r>
              <a:rPr lang="en-US" b="1" dirty="0"/>
              <a:t>Create a mentoring structure and guidelines that ensure student support throughout the academic year – additionally, mentors should go out into the community to educate teenagers about the power to remain drug-free and to become critical thinkers about what they see and hear.</a:t>
            </a:r>
            <a:endParaRPr lang="en-US" dirty="0"/>
          </a:p>
          <a:p>
            <a:pPr marL="175308" indent="-175308">
              <a:buFont typeface="Wingdings" panose="05000000000000000000" pitchFamily="2" charset="2"/>
              <a:buChar char="§"/>
            </a:pPr>
            <a:r>
              <a:rPr lang="en-US" dirty="0"/>
              <a:t>Develop and implement summer mentoring activities that introduce new students to life on campus.</a:t>
            </a:r>
          </a:p>
          <a:p>
            <a:pPr marL="175308" indent="-175308">
              <a:buFont typeface="Wingdings" panose="05000000000000000000" pitchFamily="2" charset="2"/>
              <a:buChar char="§"/>
            </a:pPr>
            <a:r>
              <a:rPr lang="en-US" dirty="0"/>
              <a:t>Conduct weekly or biweekly meetings between mentors and their students.</a:t>
            </a:r>
          </a:p>
          <a:p>
            <a:pPr marL="175308" indent="-175308">
              <a:buFont typeface="Wingdings" panose="05000000000000000000" pitchFamily="2" charset="2"/>
              <a:buChar char="§"/>
            </a:pPr>
            <a:r>
              <a:rPr lang="en-US" dirty="0"/>
              <a:t>Provide regular and consistent mentor training. </a:t>
            </a:r>
          </a:p>
          <a:p>
            <a:r>
              <a:rPr lang="en-US" dirty="0"/>
              <a:t> </a:t>
            </a:r>
          </a:p>
          <a:p>
            <a:pPr lvl="0"/>
            <a:r>
              <a:rPr lang="en-US" b="1" dirty="0"/>
              <a:t>Honor the power of recovery by creating dialogues and forums that allow young people in recovery to talk about their experience:</a:t>
            </a:r>
            <a:r>
              <a:rPr lang="en-US" dirty="0"/>
              <a:t> Presentations and discussions could be integrated into seminars, RA training and other appropriate venues. </a:t>
            </a:r>
          </a:p>
          <a:p>
            <a:r>
              <a:rPr lang="en-US" dirty="0"/>
              <a:t> </a:t>
            </a:r>
          </a:p>
          <a:p>
            <a:pPr lvl="0"/>
            <a:r>
              <a:rPr lang="en-US" b="1" dirty="0"/>
              <a:t>Institute a campus-wide, “Unplugged” day at the beginning and end of the academic year:</a:t>
            </a:r>
            <a:r>
              <a:rPr lang="en-US" dirty="0"/>
              <a:t> Encourage students to unplug from their electronics and create and implement activities where students are actively talking to each other. </a:t>
            </a:r>
          </a:p>
          <a:p>
            <a:pPr lvl="0"/>
            <a:endParaRPr lang="en-US" b="1" dirty="0"/>
          </a:p>
          <a:p>
            <a:pPr lvl="0"/>
            <a:r>
              <a:rPr lang="en-US" b="1" dirty="0"/>
              <a:t>Support the creation of support groups and interventions that address the needs of particular subgroups:</a:t>
            </a:r>
            <a:r>
              <a:rPr lang="en-US" dirty="0"/>
              <a:t> Students should be treated as individuals, not numbers. Subgroups could include first generation college students, students from specific geographic areas, students new to campus life or students who grew up in transitional homes or the foster care system. RAs, mentors, staff and faculty need to be trained on how to work with students who have diverse and challenging personal histories. </a:t>
            </a:r>
          </a:p>
          <a:p>
            <a:pPr lvl="0"/>
            <a:endParaRPr lang="en-US" dirty="0"/>
          </a:p>
          <a:p>
            <a:pPr lvl="0"/>
            <a:r>
              <a:rPr lang="en-US" b="1" dirty="0"/>
              <a:t>Long-terms Actions</a:t>
            </a:r>
          </a:p>
          <a:p>
            <a:pPr lvl="0"/>
            <a:endParaRPr lang="en-US" b="1" dirty="0"/>
          </a:p>
          <a:p>
            <a:pPr lvl="0"/>
            <a:r>
              <a:rPr lang="en-US" b="1" dirty="0"/>
              <a:t>Support the creation of smaller professor/student class ratios: </a:t>
            </a:r>
            <a:r>
              <a:rPr lang="en-US" dirty="0"/>
              <a:t>Faculty do not have the time to get to know their students because the class sizes are so large – how can it be expected, for example, for a faculty member to get to know 100 students in one class, multiplied by three or even four classes? </a:t>
            </a:r>
          </a:p>
          <a:p>
            <a:pPr lvl="0"/>
            <a:endParaRPr lang="en-US" dirty="0"/>
          </a:p>
          <a:p>
            <a:pPr lvl="0"/>
            <a:r>
              <a:rPr lang="en-US" b="1" dirty="0"/>
              <a:t>Safeguard your students’ confidentiality: </a:t>
            </a:r>
            <a:r>
              <a:rPr lang="en-US" dirty="0"/>
              <a:t>Ensure that the university maintains consistent confidentiality guidelines and practices in all programs, including academic departments, residential life, the Greek system, student affairs, the career center and the health center. </a:t>
            </a:r>
          </a:p>
          <a:p>
            <a:r>
              <a:rPr lang="en-US" dirty="0"/>
              <a:t> </a:t>
            </a:r>
            <a:endParaRPr lang="en-US" dirty="0" smtClean="0">
              <a:effectLst/>
            </a:endParaRPr>
          </a:p>
          <a:p>
            <a:pPr lvl="0"/>
            <a:r>
              <a:rPr lang="en-US" b="1" dirty="0"/>
              <a:t>Encourage universities to consider freshmen curfews:</a:t>
            </a:r>
            <a:r>
              <a:rPr lang="en-US" dirty="0"/>
              <a:t> While this practice may initially appear to be punitive, the students felt that some freshmen would benefit from having clear guidelines in regards to when they should be back in the dorms.</a:t>
            </a:r>
            <a:endParaRPr lang="en-US" dirty="0" smtClean="0">
              <a:effectLst/>
            </a:endParaRPr>
          </a:p>
          <a:p>
            <a:r>
              <a:rPr lang="en-US" dirty="0"/>
              <a:t> </a:t>
            </a:r>
            <a:endParaRPr lang="en-US" dirty="0" smtClean="0">
              <a:effectLst/>
            </a:endParaRPr>
          </a:p>
          <a:p>
            <a:pPr lvl="0"/>
            <a:r>
              <a:rPr lang="en-US" b="1" dirty="0"/>
              <a:t>Explore exam-taking options that relieve student stress: </a:t>
            </a:r>
            <a:r>
              <a:rPr lang="en-US" dirty="0"/>
              <a:t>Perhaps schools could experiment with giving students the option of when to take final exams. For example, rather than forcing all students to take exams after the winter break, why not experiment and give students the option to take them before </a:t>
            </a:r>
            <a:r>
              <a:rPr lang="en-US" i="1" dirty="0"/>
              <a:t>or</a:t>
            </a:r>
            <a:r>
              <a:rPr lang="en-US" dirty="0"/>
              <a:t> after the break?   </a:t>
            </a:r>
            <a:endParaRPr lang="en-US" dirty="0" smtClean="0">
              <a:effectLst/>
            </a:endParaRPr>
          </a:p>
          <a:p>
            <a:pPr lvl="0"/>
            <a:endParaRPr lang="en-US" dirty="0"/>
          </a:p>
          <a:p>
            <a:r>
              <a:rPr lang="en-US" dirty="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16</a:t>
            </a:fld>
            <a:endParaRPr lang="en-US"/>
          </a:p>
        </p:txBody>
      </p:sp>
    </p:spTree>
    <p:extLst>
      <p:ext uri="{BB962C8B-B14F-4D97-AF65-F5344CB8AC3E}">
        <p14:creationId xmlns:p14="http://schemas.microsoft.com/office/powerpoint/2010/main" val="3283186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Ray/</a:t>
            </a:r>
            <a:r>
              <a:rPr lang="en-US" b="1" dirty="0" err="1" smtClean="0"/>
              <a:t>ashley</a:t>
            </a:r>
            <a:endParaRPr lang="en-US" b="1" dirty="0" smtClean="0"/>
          </a:p>
          <a:p>
            <a:endParaRPr lang="en-US" b="1" dirty="0" smtClean="0"/>
          </a:p>
          <a:p>
            <a:r>
              <a:rPr lang="en-US" b="1" dirty="0" smtClean="0"/>
              <a:t>Stimulants</a:t>
            </a:r>
            <a:r>
              <a:rPr lang="en-US" b="1" baseline="0" dirty="0" smtClean="0"/>
              <a:t> </a:t>
            </a:r>
            <a:r>
              <a:rPr lang="en-US" b="1" dirty="0" smtClean="0"/>
              <a:t> </a:t>
            </a:r>
            <a:r>
              <a:rPr lang="en-US" b="1" dirty="0"/>
              <a:t>A BIG ISSUE WHEN IT COMES TO OVERPRESCRIBING!</a:t>
            </a:r>
          </a:p>
          <a:p>
            <a:endParaRPr lang="en-US" b="1" dirty="0"/>
          </a:p>
          <a:p>
            <a:r>
              <a:rPr lang="en-US" b="1" dirty="0"/>
              <a:t>Immediate Actions</a:t>
            </a:r>
            <a:endParaRPr lang="en-US" dirty="0"/>
          </a:p>
          <a:p>
            <a:pPr lvl="0"/>
            <a:r>
              <a:rPr lang="en-US" b="1" dirty="0"/>
              <a:t>Educate students about the dangers of misusing prescription medicines:</a:t>
            </a:r>
            <a:r>
              <a:rPr lang="en-US" dirty="0"/>
              <a:t> Raise student awareness, i.e., just because some medications are easily accessible, it doesn’t mean that they should be taken without a doctor’s prescription and guidance. </a:t>
            </a:r>
          </a:p>
          <a:p>
            <a:pPr lvl="0"/>
            <a:endParaRPr lang="en-US" dirty="0" smtClean="0">
              <a:effectLst/>
            </a:endParaRPr>
          </a:p>
          <a:p>
            <a:pPr lvl="0"/>
            <a:r>
              <a:rPr lang="en-US" b="1" dirty="0"/>
              <a:t>Support educating healthcare professionals about the problems associated with over-prescribing:</a:t>
            </a:r>
            <a:r>
              <a:rPr lang="en-US" dirty="0"/>
              <a:t> Doctors and other prescribers may not be totally aware that their actions can result in the misuse and abuse of certain medications. Example: they need to appreciate that someone being prescribed pain medication for wisdom teeth extractions doesn’t necessarily need 20 doses of Oxycodone  – when six would be sufficient. Train doctors to ask the “right questions” about the abuse potential of certain medications. </a:t>
            </a:r>
          </a:p>
          <a:p>
            <a:r>
              <a:rPr lang="en-US" dirty="0"/>
              <a:t> </a:t>
            </a:r>
          </a:p>
          <a:p>
            <a:pPr lvl="0"/>
            <a:r>
              <a:rPr lang="en-US" b="1" dirty="0"/>
              <a:t>Create a two-minute video that accurately depicts the realities of overprescribing:</a:t>
            </a:r>
            <a:r>
              <a:rPr lang="en-US" dirty="0"/>
              <a:t> Make the video required viewing for students and prescribers. This would be in addition to, or replace the prescription drug facts sheets that we receive when we pick up prescriptions. </a:t>
            </a:r>
          </a:p>
          <a:p>
            <a:r>
              <a:rPr lang="en-US" dirty="0"/>
              <a:t> </a:t>
            </a:r>
            <a:endParaRPr lang="en-US" dirty="0" smtClean="0">
              <a:effectLst/>
            </a:endParaRPr>
          </a:p>
          <a:p>
            <a:r>
              <a:rPr lang="en-US" b="1" dirty="0"/>
              <a:t> </a:t>
            </a:r>
            <a:endParaRPr lang="en-US" dirty="0"/>
          </a:p>
          <a:p>
            <a:r>
              <a:rPr lang="en-US" b="1" dirty="0"/>
              <a:t>Long-Term Actions</a:t>
            </a:r>
            <a:endParaRPr lang="en-US" dirty="0"/>
          </a:p>
          <a:p>
            <a:pPr lvl="0"/>
            <a:r>
              <a:rPr lang="en-US" b="1" dirty="0"/>
              <a:t>Commit research dollars to gaining a better understanding of the intersection between medicine compliance and abuse, paying particular attention to </a:t>
            </a:r>
            <a:r>
              <a:rPr lang="en-US" b="1" dirty="0" smtClean="0"/>
              <a:t>stimulants, pain medicines and </a:t>
            </a:r>
            <a:r>
              <a:rPr lang="en-US" b="1" dirty="0"/>
              <a:t>other medications: </a:t>
            </a:r>
            <a:r>
              <a:rPr lang="en-US" dirty="0"/>
              <a:t>We need to gain a better understanding of how young people are obtaining these medicines, what motivates providers to prescribe them and how to more effectively address their abuse potential.  </a:t>
            </a:r>
          </a:p>
          <a:p>
            <a:pPr lvl="0"/>
            <a:r>
              <a:rPr lang="en-US" b="1" dirty="0"/>
              <a:t>Encourage the development of student, staff and faculty seminars on </a:t>
            </a:r>
            <a:r>
              <a:rPr lang="en-US" b="1" dirty="0" smtClean="0"/>
              <a:t>stimulant abuse</a:t>
            </a:r>
            <a:r>
              <a:rPr lang="en-US" b="1" dirty="0"/>
              <a:t>:</a:t>
            </a:r>
            <a:r>
              <a:rPr lang="en-US" dirty="0"/>
              <a:t> Raise the level of awareness about this problem, and support alternative approaches that address the symptoms that </a:t>
            </a:r>
            <a:r>
              <a:rPr lang="en-US" dirty="0" smtClean="0"/>
              <a:t>stimulants are designed </a:t>
            </a:r>
            <a:r>
              <a:rPr lang="en-US" dirty="0"/>
              <a:t>to treat.</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17</a:t>
            </a:fld>
            <a:endParaRPr lang="en-US"/>
          </a:p>
        </p:txBody>
      </p:sp>
    </p:spTree>
    <p:extLst>
      <p:ext uri="{BB962C8B-B14F-4D97-AF65-F5344CB8AC3E}">
        <p14:creationId xmlns:p14="http://schemas.microsoft.com/office/powerpoint/2010/main" val="1949044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Ray/AYANA</a:t>
            </a:r>
          </a:p>
          <a:p>
            <a:endParaRPr lang="en-US" dirty="0" smtClean="0"/>
          </a:p>
          <a:p>
            <a:r>
              <a:rPr lang="en-US" dirty="0" smtClean="0"/>
              <a:t>THIS WAS</a:t>
            </a:r>
            <a:r>
              <a:rPr lang="en-US" baseline="0" dirty="0" smtClean="0"/>
              <a:t> A BIGGY, TOO – SECOND TO ADDRESSING TRANSITIONAL STRESS.  Here are some textual highlights.</a:t>
            </a:r>
          </a:p>
          <a:p>
            <a:endParaRPr lang="en-US" baseline="0" dirty="0" smtClean="0"/>
          </a:p>
          <a:p>
            <a:r>
              <a:rPr lang="en-US" baseline="0" dirty="0" smtClean="0"/>
              <a:t>Immediate Actions</a:t>
            </a:r>
          </a:p>
          <a:p>
            <a:endParaRPr lang="en-US" baseline="0" dirty="0" smtClean="0"/>
          </a:p>
          <a:p>
            <a:pPr lvl="0"/>
            <a:r>
              <a:rPr lang="en-US" b="1" dirty="0"/>
              <a:t>Consistently and regularly promote the use of available resources to students, ensuring that the message, “we’re here to make this a wonderful experience,” is heard:</a:t>
            </a:r>
            <a:r>
              <a:rPr lang="en-US" dirty="0"/>
              <a:t> The more students hear about services, the more they will integrate this information into their psyches. Incorporate messaging during new student orientation tours where guides can talk about where and what type of assistance is available. Students may even seek out assistance earlier as a result of this knowledge. </a:t>
            </a:r>
          </a:p>
          <a:p>
            <a:r>
              <a:rPr lang="en-US" dirty="0"/>
              <a:t> </a:t>
            </a:r>
          </a:p>
          <a:p>
            <a:pPr lvl="0"/>
            <a:r>
              <a:rPr lang="en-US" b="1" dirty="0"/>
              <a:t>Engage the counseling center to provide training on key issues: </a:t>
            </a:r>
            <a:r>
              <a:rPr lang="en-US" dirty="0"/>
              <a:t>The counseling center should be considered a safe place for students to come. The counseling center should be encouraged to conduct regularly-scheduled sessions about the stresses of college life; hold training programs for student mentors and RAs; become part of the “go-to” team when designing activities for transfer and freshmen students; and conduct a social media campaign that addresses transition issues. </a:t>
            </a:r>
            <a:endParaRPr lang="en-US" dirty="0" smtClean="0">
              <a:effectLst/>
            </a:endParaRPr>
          </a:p>
          <a:p>
            <a:r>
              <a:rPr lang="en-US" dirty="0"/>
              <a:t> </a:t>
            </a:r>
            <a:endParaRPr lang="en-US" dirty="0" smtClean="0">
              <a:effectLst/>
            </a:endParaRPr>
          </a:p>
          <a:p>
            <a:pPr lvl="0"/>
            <a:r>
              <a:rPr lang="en-US" b="1" dirty="0"/>
              <a:t>Offer a wider variety of time that support is available and accessible: </a:t>
            </a:r>
            <a:r>
              <a:rPr lang="en-US" dirty="0"/>
              <a:t>Ensure that support services are available on the weekends and at night – not just 9:00 am – 5:00 pm, Monday-Friday. </a:t>
            </a:r>
          </a:p>
          <a:p>
            <a:pPr lvl="0"/>
            <a:endParaRPr lang="en-US" dirty="0" smtClean="0">
              <a:effectLst/>
            </a:endParaRPr>
          </a:p>
          <a:p>
            <a:pPr lvl="0"/>
            <a:r>
              <a:rPr lang="en-US" b="1" dirty="0"/>
              <a:t>Create a solid, “dome of support” for students that includes on- and off campus resources. i.e., </a:t>
            </a:r>
            <a:endParaRPr lang="en-US" dirty="0"/>
          </a:p>
          <a:p>
            <a:pPr marL="175308" indent="-175308">
              <a:buFont typeface="Wingdings" panose="05000000000000000000" pitchFamily="2" charset="2"/>
              <a:buChar char="§"/>
            </a:pPr>
            <a:r>
              <a:rPr lang="en-US" dirty="0"/>
              <a:t>Assessing current resources, identifying the gaps and addressing how these gaps could be mitigated.</a:t>
            </a:r>
          </a:p>
          <a:p>
            <a:pPr marL="175308" indent="-175308">
              <a:buFont typeface="Wingdings" panose="05000000000000000000" pitchFamily="2" charset="2"/>
              <a:buChar char="§"/>
            </a:pPr>
            <a:r>
              <a:rPr lang="en-US" dirty="0"/>
              <a:t>Building networks of support among colleges, faculty and staff to more effectively and consistently address student needs.</a:t>
            </a:r>
          </a:p>
          <a:p>
            <a:pPr marL="175308" indent="-175308">
              <a:buFont typeface="Wingdings" panose="05000000000000000000" pitchFamily="2" charset="2"/>
              <a:buChar char="§"/>
            </a:pPr>
            <a:r>
              <a:rPr lang="en-US" dirty="0"/>
              <a:t>Promoting alternative approaches to healthy living: Activities could include scheduling regular check-ins with an RA or mentor regarding health issues; promoting stress-reducing activities such as yoga, kick-boxing and Zumba; and organizing and publicizing potluck dinners that promote healthy eating. </a:t>
            </a:r>
          </a:p>
          <a:p>
            <a:pPr marL="175308" indent="-175308">
              <a:buFont typeface="Wingdings" panose="05000000000000000000" pitchFamily="2" charset="2"/>
              <a:buChar char="§"/>
            </a:pPr>
            <a:r>
              <a:rPr lang="en-US" dirty="0"/>
              <a:t>Identifying and establishing partnerships with community resources. </a:t>
            </a:r>
          </a:p>
          <a:p>
            <a:pPr marL="175308" indent="-175308">
              <a:buFont typeface="Wingdings" panose="05000000000000000000" pitchFamily="2" charset="2"/>
              <a:buChar char="§"/>
            </a:pPr>
            <a:endParaRPr lang="en-US" dirty="0"/>
          </a:p>
          <a:p>
            <a:pPr lvl="0"/>
            <a:r>
              <a:rPr lang="en-US" b="1" dirty="0"/>
              <a:t>Create an app that notifies students of alcohol-and drug-free alternatives for the night, as well as monitors stress levels and signs of depression, addiction and other risk factors:</a:t>
            </a:r>
            <a:r>
              <a:rPr lang="en-US" dirty="0"/>
              <a:t> Construct a competition among schools, asking competitors to build a prototype. Applicants would receive funding to build it, and the winning institution(s) would test it. In addition to offering healthy alternatives, the app could incorporate skype or video chatting so there would be a bridge between the app and the real world. The underlying message of the app would be to reach out to caring adults and peers before stress and other issues becomes overwhelming. Once tested, the task would be how to effectively market the tool beyond participating colleges and universities.</a:t>
            </a:r>
          </a:p>
          <a:p>
            <a:r>
              <a:rPr lang="en-US" dirty="0"/>
              <a:t> </a:t>
            </a:r>
          </a:p>
          <a:p>
            <a:pPr lvl="0"/>
            <a:r>
              <a:rPr lang="en-US" b="1" dirty="0"/>
              <a:t>Engage parents and guardians in dialogues about at-risk issues and the resources that are available on campus to address them. Such activities may begin when students are accepted into school:</a:t>
            </a:r>
            <a:endParaRPr lang="en-US" dirty="0"/>
          </a:p>
          <a:p>
            <a:pPr marL="175308" indent="-175308">
              <a:buFont typeface="Wingdings" panose="05000000000000000000" pitchFamily="2" charset="2"/>
              <a:buChar char="§"/>
            </a:pPr>
            <a:r>
              <a:rPr lang="en-US" dirty="0"/>
              <a:t>Disseminate information to parents and caregivers about available services.</a:t>
            </a:r>
          </a:p>
          <a:p>
            <a:pPr marL="175308" indent="-175308">
              <a:buFont typeface="Wingdings" panose="05000000000000000000" pitchFamily="2" charset="2"/>
              <a:buChar char="§"/>
            </a:pPr>
            <a:r>
              <a:rPr lang="en-US" dirty="0"/>
              <a:t>Create and conduct online and telephone webinars.</a:t>
            </a:r>
          </a:p>
          <a:p>
            <a:pPr marL="175308" indent="-175308">
              <a:buFont typeface="Wingdings" panose="05000000000000000000" pitchFamily="2" charset="2"/>
              <a:buChar char="§"/>
            </a:pPr>
            <a:r>
              <a:rPr lang="en-US" dirty="0"/>
              <a:t>Convene discussions during freshmen orientation. </a:t>
            </a:r>
          </a:p>
          <a:p>
            <a:pPr marL="175308" indent="-175308">
              <a:buFont typeface="Wingdings" panose="05000000000000000000" pitchFamily="2" charset="2"/>
              <a:buChar char="§"/>
            </a:pPr>
            <a:r>
              <a:rPr lang="en-US" dirty="0"/>
              <a:t>Build a listserv that addresses parental concerns, and create ways in which parents can be kept abreast of on-campus prevention, intervention, treatment and recovery activities. </a:t>
            </a:r>
          </a:p>
          <a:p>
            <a:r>
              <a:rPr lang="en-US" b="1" dirty="0"/>
              <a:t> </a:t>
            </a:r>
            <a:endParaRPr lang="en-US" dirty="0"/>
          </a:p>
          <a:p>
            <a:r>
              <a:rPr lang="en-US" b="1" dirty="0"/>
              <a:t>Long-Term Actions</a:t>
            </a:r>
            <a:endParaRPr lang="en-US" dirty="0"/>
          </a:p>
          <a:p>
            <a:r>
              <a:rPr lang="en-US" dirty="0"/>
              <a:t> </a:t>
            </a:r>
          </a:p>
          <a:p>
            <a:pPr lvl="0"/>
            <a:r>
              <a:rPr lang="en-US" b="1" dirty="0"/>
              <a:t>Devote research dollars to studying the success rate of young people-led prevention and intervention strategies, and begin integrating these or similar programs on your campus:</a:t>
            </a:r>
            <a:r>
              <a:rPr lang="en-US" dirty="0"/>
              <a:t> Young People in Recovery (</a:t>
            </a:r>
            <a:r>
              <a:rPr lang="en-US" u="sng" dirty="0">
                <a:hlinkClick r:id="rId3"/>
              </a:rPr>
              <a:t>www.youngpeopleinrecovery.org</a:t>
            </a:r>
            <a:r>
              <a:rPr lang="en-US" dirty="0"/>
              <a:t>) and the Generation Rx Initiative (</a:t>
            </a:r>
            <a:r>
              <a:rPr lang="en-US" u="sng" dirty="0">
                <a:hlinkClick r:id="rId4"/>
              </a:rPr>
              <a:t>http://www.pharmacy.ohio-state.edu/outreach/generation-rx-initiative</a:t>
            </a:r>
            <a:r>
              <a:rPr lang="en-US" dirty="0"/>
              <a:t>).  </a:t>
            </a:r>
          </a:p>
          <a:p>
            <a:pPr lvl="0"/>
            <a:endParaRPr lang="en-US" dirty="0"/>
          </a:p>
          <a:p>
            <a:pPr lvl="0"/>
            <a:r>
              <a:rPr lang="en-US" b="1" dirty="0"/>
              <a:t>Consider incorporating universal screening for all students: </a:t>
            </a:r>
            <a:r>
              <a:rPr lang="en-US" dirty="0"/>
              <a:t>Perhaps integrating screening protocols such as Screening and Brief Intervention and Referral (SBIRT) for all students living in the dorms, for example, may help identify problems before they occur.</a:t>
            </a:r>
          </a:p>
          <a:p>
            <a:pPr lvl="0"/>
            <a:endParaRPr lang="en-US" dirty="0"/>
          </a:p>
          <a:p>
            <a:pPr lvl="0"/>
            <a:r>
              <a:rPr lang="en-US" b="1" dirty="0"/>
              <a:t>Support the establishment of sober living dorms</a:t>
            </a:r>
            <a:r>
              <a:rPr lang="en-US" dirty="0"/>
              <a:t>: These alcohol-free dormitories would not condone any alcohol or drug use and might also include specialized services for those in treatment or recovery from substance abuse addiction.</a:t>
            </a:r>
          </a:p>
          <a:p>
            <a:r>
              <a:rPr lang="en-US" dirty="0"/>
              <a:t> </a:t>
            </a:r>
          </a:p>
          <a:p>
            <a:pPr lvl="0"/>
            <a:r>
              <a:rPr lang="en-US" b="1" dirty="0"/>
              <a:t>Designate safe havens for people on campus:  “</a:t>
            </a:r>
            <a:r>
              <a:rPr lang="en-US" dirty="0"/>
              <a:t>People don’t want to go to the counseling center because of the stigma associated with going there.” Safe havens should be conducive to sitting, listening and learning. It should be open to faculty, students and staff. </a:t>
            </a:r>
          </a:p>
          <a:p>
            <a:r>
              <a:rPr lang="en-US" b="1" dirty="0"/>
              <a:t> </a:t>
            </a:r>
            <a:endParaRPr lang="en-US" dirty="0"/>
          </a:p>
          <a:p>
            <a:pPr lvl="0"/>
            <a:r>
              <a:rPr lang="en-US" b="1" dirty="0"/>
              <a:t>Create or strengthen a student health advisory board, and connect activities with similar, student-run activities: </a:t>
            </a:r>
            <a:r>
              <a:rPr lang="en-US" dirty="0"/>
              <a:t>Such an entity is mission-critical so the administration can accurately advocate and address student needs. Likewise, having students represented on the board helps to ensure that student concerns will be heard. “Student involvement is important, and people will be interested if they’re pro-actively engaged,” affirmed Dialogue participants. </a:t>
            </a:r>
            <a:endParaRPr lang="en-US" dirty="0" smtClean="0">
              <a:effectLst/>
            </a:endParaRPr>
          </a:p>
          <a:p>
            <a:r>
              <a:rPr lang="en-US" dirty="0"/>
              <a:t> </a:t>
            </a:r>
            <a:endParaRPr lang="en-US" dirty="0" smtClean="0">
              <a:effectLst/>
            </a:endParaRPr>
          </a:p>
          <a:p>
            <a:pPr defTabSz="934974"/>
            <a:r>
              <a:rPr lang="en-US" b="1" dirty="0"/>
              <a:t>Create a new position – the Dean of Wellness – that would help support pro-health messaging on campus: </a:t>
            </a:r>
            <a:r>
              <a:rPr lang="en-US" dirty="0"/>
              <a:t>This office, which could be inserted into an existing infrastructure, symbolizes the university’s commitment to drug-free lifestyles, celebrating transitions, full disclosure about drug and alcohol abuse and students</a:t>
            </a:r>
            <a:r>
              <a:rPr lang="en-US" b="1" dirty="0"/>
              <a:t> </a:t>
            </a:r>
            <a:r>
              <a:rPr lang="en-US" dirty="0"/>
              <a:t>supporting students. </a:t>
            </a:r>
          </a:p>
          <a:p>
            <a:pPr defTabSz="934974"/>
            <a:endParaRPr lang="en-US" dirty="0" smtClean="0">
              <a:effectLst/>
            </a:endParaRPr>
          </a:p>
          <a:p>
            <a:pPr lvl="0"/>
            <a:r>
              <a:rPr lang="en-US" b="1" dirty="0"/>
              <a:t>Instill a philosophy on campus that the university has the resources that students need to emotionally succeed in school:</a:t>
            </a:r>
            <a:r>
              <a:rPr lang="en-US" dirty="0"/>
              <a:t>  Regularly examine and review available services that come in contact with students – the counseling center, career center, health center, residential life and student associations – to confirm that they are consistently meeting student needs, and if they are not, make the necessary changes to ensure that services resonate with students. Promote all of these services on your website, in your correspondence with new families, on-campus during freshmen orientations and throughout the year. </a:t>
            </a:r>
          </a:p>
          <a:p>
            <a:pPr lvl="0"/>
            <a:endParaRPr lang="en-US" dirty="0" smtClean="0">
              <a:effectLst/>
            </a:endParaRPr>
          </a:p>
          <a:p>
            <a:pPr lvl="0"/>
            <a:r>
              <a:rPr lang="en-US" b="1" dirty="0"/>
              <a:t>Provide additional financial support to prevention, treatment and recovery programs:</a:t>
            </a:r>
            <a:r>
              <a:rPr lang="en-US" dirty="0"/>
              <a:t> Help ensure that students who can’t afford to pay for services receive assistance for free. </a:t>
            </a:r>
          </a:p>
          <a:p>
            <a:pPr lvl="0"/>
            <a:endParaRPr lang="en-US" dirty="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18</a:t>
            </a:fld>
            <a:endParaRPr lang="en-US"/>
          </a:p>
        </p:txBody>
      </p:sp>
    </p:spTree>
    <p:extLst>
      <p:ext uri="{BB962C8B-B14F-4D97-AF65-F5344CB8AC3E}">
        <p14:creationId xmlns:p14="http://schemas.microsoft.com/office/powerpoint/2010/main" val="191214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err="1" smtClean="0"/>
              <a:t>Ayana</a:t>
            </a:r>
            <a:endParaRPr lang="en-US" b="1" dirty="0"/>
          </a:p>
        </p:txBody>
      </p:sp>
      <p:sp>
        <p:nvSpPr>
          <p:cNvPr id="4" name="Slide Number Placeholder 3"/>
          <p:cNvSpPr>
            <a:spLocks noGrp="1"/>
          </p:cNvSpPr>
          <p:nvPr>
            <p:ph type="sldNum" sz="quarter" idx="10"/>
          </p:nvPr>
        </p:nvSpPr>
        <p:spPr/>
        <p:txBody>
          <a:bodyPr/>
          <a:lstStyle/>
          <a:p>
            <a:fld id="{BC3BCF39-B757-4EEC-9757-1A6D7C9693F8}" type="slidenum">
              <a:rPr lang="en-US" smtClean="0"/>
              <a:t>19</a:t>
            </a:fld>
            <a:endParaRPr lang="en-US"/>
          </a:p>
        </p:txBody>
      </p:sp>
    </p:spTree>
    <p:extLst>
      <p:ext uri="{BB962C8B-B14F-4D97-AF65-F5344CB8AC3E}">
        <p14:creationId xmlns:p14="http://schemas.microsoft.com/office/powerpoint/2010/main" val="2962327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00"/>
                </a:solidFill>
              </a:rPr>
              <a:t>Headshots</a:t>
            </a:r>
            <a:r>
              <a:rPr lang="en-US" baseline="0" dirty="0" smtClean="0">
                <a:solidFill>
                  <a:srgbClr val="FFFF00"/>
                </a:solidFill>
              </a:rPr>
              <a:t> of Ayana and Ashley</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BC3BCF39-B757-4EEC-9757-1A6D7C9693F8}" type="slidenum">
              <a:rPr lang="en-US" smtClean="0"/>
              <a:t>2</a:t>
            </a:fld>
            <a:endParaRPr lang="en-US"/>
          </a:p>
        </p:txBody>
      </p:sp>
    </p:spTree>
    <p:extLst>
      <p:ext uri="{BB962C8B-B14F-4D97-AF65-F5344CB8AC3E}">
        <p14:creationId xmlns:p14="http://schemas.microsoft.com/office/powerpoint/2010/main" val="2332184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20</a:t>
            </a:fld>
            <a:endParaRPr lang="en-US"/>
          </a:p>
        </p:txBody>
      </p:sp>
    </p:spTree>
    <p:extLst>
      <p:ext uri="{BB962C8B-B14F-4D97-AF65-F5344CB8AC3E}">
        <p14:creationId xmlns:p14="http://schemas.microsoft.com/office/powerpoint/2010/main" val="3945363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Ashley’s slide!</a:t>
            </a:r>
            <a:r>
              <a:rPr lang="en-US" baseline="0" dirty="0" smtClean="0"/>
              <a:t> </a:t>
            </a:r>
          </a:p>
          <a:p>
            <a:endParaRPr lang="en-US" baseline="0" dirty="0" smtClean="0"/>
          </a:p>
          <a:p>
            <a:r>
              <a:rPr lang="en-US" dirty="0" smtClean="0"/>
              <a:t>This slide is very important – why</a:t>
            </a:r>
            <a:r>
              <a:rPr lang="en-US" baseline="0" dirty="0" smtClean="0"/>
              <a:t> should you care?</a:t>
            </a:r>
          </a:p>
          <a:p>
            <a:endParaRPr lang="en-US" baseline="0" dirty="0" smtClean="0"/>
          </a:p>
          <a:p>
            <a:r>
              <a:rPr lang="en-US" baseline="0" dirty="0" smtClean="0"/>
              <a:t>We </a:t>
            </a:r>
            <a:r>
              <a:rPr lang="en-US" baseline="0" dirty="0" smtClean="0"/>
              <a:t>want you start thinking about people of other cultures can be affected by this problem</a:t>
            </a:r>
            <a:r>
              <a:rPr lang="en-US" baseline="0" dirty="0" smtClean="0"/>
              <a:t>. </a:t>
            </a:r>
            <a:endParaRPr lang="en-US" baseline="0" dirty="0" smtClean="0"/>
          </a:p>
          <a:p>
            <a:endParaRPr lang="en-US" baseline="0" dirty="0" smtClean="0"/>
          </a:p>
          <a:p>
            <a:r>
              <a:rPr lang="en-US" baseline="0" dirty="0" smtClean="0"/>
              <a:t>Bring it full-circle.</a:t>
            </a:r>
          </a:p>
          <a:p>
            <a:endParaRPr lang="en-US" baseline="0" dirty="0" smtClean="0"/>
          </a:p>
          <a:p>
            <a:r>
              <a:rPr lang="en-US" baseline="0" dirty="0" smtClean="0"/>
              <a:t>Cultural Competency – if you become more culturally competent, you can do a better job of serving a wider and broader audience.</a:t>
            </a:r>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21</a:t>
            </a:fld>
            <a:endParaRPr lang="en-US"/>
          </a:p>
        </p:txBody>
      </p:sp>
    </p:spTree>
    <p:extLst>
      <p:ext uri="{BB962C8B-B14F-4D97-AF65-F5344CB8AC3E}">
        <p14:creationId xmlns:p14="http://schemas.microsoft.com/office/powerpoint/2010/main" val="3945363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22</a:t>
            </a:fld>
            <a:endParaRPr lang="en-US"/>
          </a:p>
        </p:txBody>
      </p:sp>
    </p:spTree>
    <p:extLst>
      <p:ext uri="{BB962C8B-B14F-4D97-AF65-F5344CB8AC3E}">
        <p14:creationId xmlns:p14="http://schemas.microsoft.com/office/powerpoint/2010/main" val="151056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a:t>
            </a:r>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3</a:t>
            </a:fld>
            <a:endParaRPr lang="en-US"/>
          </a:p>
        </p:txBody>
      </p:sp>
    </p:spTree>
    <p:extLst>
      <p:ext uri="{BB962C8B-B14F-4D97-AF65-F5344CB8AC3E}">
        <p14:creationId xmlns:p14="http://schemas.microsoft.com/office/powerpoint/2010/main" val="136073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a:t>
            </a:r>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4</a:t>
            </a:fld>
            <a:endParaRPr lang="en-US"/>
          </a:p>
        </p:txBody>
      </p:sp>
    </p:spTree>
    <p:extLst>
      <p:ext uri="{BB962C8B-B14F-4D97-AF65-F5344CB8AC3E}">
        <p14:creationId xmlns:p14="http://schemas.microsoft.com/office/powerpoint/2010/main" val="376987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a:t>
            </a:r>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5</a:t>
            </a:fld>
            <a:endParaRPr lang="en-US"/>
          </a:p>
        </p:txBody>
      </p:sp>
    </p:spTree>
    <p:extLst>
      <p:ext uri="{BB962C8B-B14F-4D97-AF65-F5344CB8AC3E}">
        <p14:creationId xmlns:p14="http://schemas.microsoft.com/office/powerpoint/2010/main" val="1080070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a:t>
            </a:r>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6</a:t>
            </a:fld>
            <a:endParaRPr lang="en-US"/>
          </a:p>
        </p:txBody>
      </p:sp>
    </p:spTree>
    <p:extLst>
      <p:ext uri="{BB962C8B-B14F-4D97-AF65-F5344CB8AC3E}">
        <p14:creationId xmlns:p14="http://schemas.microsoft.com/office/powerpoint/2010/main" val="375716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a:t>
            </a:r>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7</a:t>
            </a:fld>
            <a:endParaRPr lang="en-US"/>
          </a:p>
        </p:txBody>
      </p:sp>
    </p:spTree>
    <p:extLst>
      <p:ext uri="{BB962C8B-B14F-4D97-AF65-F5344CB8AC3E}">
        <p14:creationId xmlns:p14="http://schemas.microsoft.com/office/powerpoint/2010/main" val="274949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a:t>
            </a:r>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8</a:t>
            </a:fld>
            <a:endParaRPr lang="en-US"/>
          </a:p>
        </p:txBody>
      </p:sp>
    </p:spTree>
    <p:extLst>
      <p:ext uri="{BB962C8B-B14F-4D97-AF65-F5344CB8AC3E}">
        <p14:creationId xmlns:p14="http://schemas.microsoft.com/office/powerpoint/2010/main" val="206922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a:t>
            </a:r>
            <a:endParaRPr lang="en-US" dirty="0"/>
          </a:p>
        </p:txBody>
      </p:sp>
      <p:sp>
        <p:nvSpPr>
          <p:cNvPr id="4" name="Slide Number Placeholder 3"/>
          <p:cNvSpPr>
            <a:spLocks noGrp="1"/>
          </p:cNvSpPr>
          <p:nvPr>
            <p:ph type="sldNum" sz="quarter" idx="10"/>
          </p:nvPr>
        </p:nvSpPr>
        <p:spPr/>
        <p:txBody>
          <a:bodyPr/>
          <a:lstStyle/>
          <a:p>
            <a:fld id="{BC3BCF39-B757-4EEC-9757-1A6D7C9693F8}" type="slidenum">
              <a:rPr lang="en-US" smtClean="0"/>
              <a:t>9</a:t>
            </a:fld>
            <a:endParaRPr lang="en-US"/>
          </a:p>
        </p:txBody>
      </p:sp>
    </p:spTree>
    <p:extLst>
      <p:ext uri="{BB962C8B-B14F-4D97-AF65-F5344CB8AC3E}">
        <p14:creationId xmlns:p14="http://schemas.microsoft.com/office/powerpoint/2010/main" val="22987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5E8B27-67F4-44AF-AE6B-E0E87CB86D64}"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BDFF9-E847-43BA-B22A-66B0B980BCB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E8B27-67F4-44AF-AE6B-E0E87CB86D64}"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BDFF9-E847-43BA-B22A-66B0B980BC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E8B27-67F4-44AF-AE6B-E0E87CB86D64}"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BDFF9-E847-43BA-B22A-66B0B980BC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5E8B27-67F4-44AF-AE6B-E0E87CB86D64}"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BDFF9-E847-43BA-B22A-66B0B980BC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A5E8B27-67F4-44AF-AE6B-E0E87CB86D64}"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BDFF9-E847-43BA-B22A-66B0B980BC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5E8B27-67F4-44AF-AE6B-E0E87CB86D64}" type="datetimeFigureOut">
              <a:rPr lang="en-US" smtClean="0"/>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BDFF9-E847-43BA-B22A-66B0B980BCB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5E8B27-67F4-44AF-AE6B-E0E87CB86D64}" type="datetimeFigureOut">
              <a:rPr lang="en-US" smtClean="0"/>
              <a:t>8/26/2014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BDFF9-E847-43BA-B22A-66B0B980BC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5E8B27-67F4-44AF-AE6B-E0E87CB86D64}" type="datetimeFigureOut">
              <a:rPr lang="en-US" smtClean="0"/>
              <a:t>8/26/2014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BDFF9-E847-43BA-B22A-66B0B980BC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E8B27-67F4-44AF-AE6B-E0E87CB86D64}" type="datetimeFigureOut">
              <a:rPr lang="en-US" smtClean="0"/>
              <a:t>8/26/2014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BDFF9-E847-43BA-B22A-66B0B980BC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A5E8B27-67F4-44AF-AE6B-E0E87CB86D64}" type="datetimeFigureOut">
              <a:rPr lang="en-US" smtClean="0"/>
              <a:t>8/26/2014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CDBDFF9-E847-43BA-B22A-66B0B980BC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E8B27-67F4-44AF-AE6B-E0E87CB86D64}" type="datetimeFigureOut">
              <a:rPr lang="en-US" smtClean="0"/>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BDFF9-E847-43BA-B22A-66B0B980BC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A5E8B27-67F4-44AF-AE6B-E0E87CB86D64}" type="datetimeFigureOut">
              <a:rPr lang="en-US" smtClean="0"/>
              <a:t>8/26/2014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CDBDFF9-E847-43BA-B22A-66B0B980BCB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jpe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hyperlink" Target="mailto:bullman@ncpie.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talkaboutrx.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image" Target="../media/image9.gif"/><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www.samhsa.gov/data/2k11/WEB_SR_004/WEB_SR_004.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www.samhsa.gov/data/2k11/WEB_SR_004/WEB_SR_004.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81118" y="1634132"/>
            <a:ext cx="5942105" cy="1204306"/>
          </a:xfrm>
        </p:spPr>
        <p:txBody>
          <a:bodyPr/>
          <a:lstStyle/>
          <a:p>
            <a:r>
              <a:rPr lang="en-US" sz="2000" b="1" dirty="0" smtClean="0">
                <a:solidFill>
                  <a:schemeClr val="accent2">
                    <a:lumMod val="40000"/>
                    <a:lumOff val="60000"/>
                  </a:schemeClr>
                </a:solidFill>
                <a:latin typeface="Georgia" panose="02040502050405020303" pitchFamily="18" charset="0"/>
              </a:rPr>
              <a:t>Generation Rx </a:t>
            </a:r>
            <a:br>
              <a:rPr lang="en-US" sz="2000" b="1" dirty="0" smtClean="0">
                <a:solidFill>
                  <a:schemeClr val="accent2">
                    <a:lumMod val="40000"/>
                    <a:lumOff val="60000"/>
                  </a:schemeClr>
                </a:solidFill>
                <a:latin typeface="Georgia" panose="02040502050405020303" pitchFamily="18" charset="0"/>
              </a:rPr>
            </a:br>
            <a:r>
              <a:rPr lang="en-US" sz="2000" b="1" dirty="0" smtClean="0">
                <a:solidFill>
                  <a:schemeClr val="accent2">
                    <a:lumMod val="40000"/>
                    <a:lumOff val="60000"/>
                  </a:schemeClr>
                </a:solidFill>
                <a:latin typeface="Georgia" panose="02040502050405020303" pitchFamily="18" charset="0"/>
              </a:rPr>
              <a:t>university Conference</a:t>
            </a:r>
            <a:r>
              <a:rPr lang="en-US" sz="2000" b="1" dirty="0" smtClean="0">
                <a:latin typeface="Georgia" panose="02040502050405020303" pitchFamily="18" charset="0"/>
              </a:rPr>
              <a:t/>
            </a:r>
            <a:br>
              <a:rPr lang="en-US" sz="2000" b="1" dirty="0" smtClean="0">
                <a:latin typeface="Georgia" panose="02040502050405020303" pitchFamily="18" charset="0"/>
              </a:rPr>
            </a:br>
            <a:r>
              <a:rPr lang="en-US" sz="2000" b="1" dirty="0">
                <a:latin typeface="Georgia" panose="02040502050405020303" pitchFamily="18" charset="0"/>
              </a:rPr>
              <a:t/>
            </a:r>
            <a:br>
              <a:rPr lang="en-US" sz="2000" b="1" dirty="0">
                <a:latin typeface="Georgia" panose="02040502050405020303" pitchFamily="18" charset="0"/>
              </a:rPr>
            </a:br>
            <a:r>
              <a:rPr lang="en-US" sz="2800" b="1" dirty="0" smtClean="0">
                <a:latin typeface="Georgia" panose="02040502050405020303" pitchFamily="18" charset="0"/>
              </a:rPr>
              <a:t>Take-</a:t>
            </a:r>
            <a:r>
              <a:rPr lang="en-US" sz="2800" b="1" dirty="0" err="1" smtClean="0">
                <a:latin typeface="Georgia" panose="02040502050405020303" pitchFamily="18" charset="0"/>
              </a:rPr>
              <a:t>Aways</a:t>
            </a:r>
            <a:r>
              <a:rPr lang="en-US" sz="2800" b="1" dirty="0" smtClean="0">
                <a:latin typeface="Georgia" panose="02040502050405020303" pitchFamily="18" charset="0"/>
              </a:rPr>
              <a:t> – From the HBCU Campus Dialogue</a:t>
            </a:r>
            <a:r>
              <a:rPr lang="en-US" sz="2800" b="1" dirty="0">
                <a:solidFill>
                  <a:prstClr val="black"/>
                </a:solidFill>
                <a:latin typeface="Georgia" panose="02040502050405020303" pitchFamily="18" charset="0"/>
              </a:rPr>
              <a:t> *</a:t>
            </a:r>
            <a:endParaRPr lang="en-US" sz="2800" b="1" dirty="0">
              <a:latin typeface="Georgia" panose="02040502050405020303" pitchFamily="18" charset="0"/>
            </a:endParaRPr>
          </a:p>
        </p:txBody>
      </p:sp>
      <p:sp>
        <p:nvSpPr>
          <p:cNvPr id="3" name="Subtitle 2"/>
          <p:cNvSpPr>
            <a:spLocks noGrp="1"/>
          </p:cNvSpPr>
          <p:nvPr>
            <p:ph type="subTitle" idx="1"/>
          </p:nvPr>
        </p:nvSpPr>
        <p:spPr/>
        <p:txBody>
          <a:bodyPr/>
          <a:lstStyle/>
          <a:p>
            <a:r>
              <a:rPr lang="en-US" b="1" dirty="0" smtClean="0">
                <a:latin typeface="Georgia" panose="02040502050405020303" pitchFamily="18" charset="0"/>
              </a:rPr>
              <a:t>Tuesday, August 5, 2014</a:t>
            </a:r>
            <a:endParaRPr lang="en-US" b="1" dirty="0">
              <a:latin typeface="Georgia" panose="02040502050405020303" pitchFamily="18" charset="0"/>
            </a:endParaRPr>
          </a:p>
        </p:txBody>
      </p:sp>
      <p:pic>
        <p:nvPicPr>
          <p:cNvPr id="1026" name="Picture 2" descr="National Council on Patient Information and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360211"/>
            <a:ext cx="3333750" cy="92138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962400" y="6096000"/>
            <a:ext cx="4953486" cy="600164"/>
          </a:xfrm>
          <a:prstGeom prst="rect">
            <a:avLst/>
          </a:prstGeom>
        </p:spPr>
        <p:txBody>
          <a:bodyPr wrap="square">
            <a:spAutoFit/>
          </a:bodyPr>
          <a:lstStyle/>
          <a:p>
            <a:r>
              <a:rPr lang="en-US" sz="1100" dirty="0" smtClean="0">
                <a:solidFill>
                  <a:schemeClr val="bg1"/>
                </a:solidFill>
                <a:latin typeface="Georgia" panose="02040502050405020303" pitchFamily="18" charset="0"/>
              </a:rPr>
              <a:t>*Convened </a:t>
            </a:r>
            <a:r>
              <a:rPr lang="en-US" sz="1100" dirty="0">
                <a:solidFill>
                  <a:schemeClr val="bg1"/>
                </a:solidFill>
                <a:latin typeface="Georgia" panose="02040502050405020303" pitchFamily="18" charset="0"/>
              </a:rPr>
              <a:t>by the National Council on Patient Information and Education (NCPIE), supported by the </a:t>
            </a:r>
            <a:r>
              <a:rPr lang="en-US" sz="1100" dirty="0" smtClean="0">
                <a:solidFill>
                  <a:schemeClr val="bg1"/>
                </a:solidFill>
                <a:latin typeface="Georgia" panose="02040502050405020303" pitchFamily="18" charset="0"/>
              </a:rPr>
              <a:t>Substance </a:t>
            </a:r>
            <a:r>
              <a:rPr lang="en-US" sz="1100" dirty="0">
                <a:solidFill>
                  <a:schemeClr val="bg1"/>
                </a:solidFill>
                <a:latin typeface="Georgia" panose="02040502050405020303" pitchFamily="18" charset="0"/>
              </a:rPr>
              <a:t>Abuse and Mental Health Services Administration (SAMHSA).</a:t>
            </a:r>
          </a:p>
        </p:txBody>
      </p:sp>
    </p:spTree>
    <p:extLst>
      <p:ext uri="{BB962C8B-B14F-4D97-AF65-F5344CB8AC3E}">
        <p14:creationId xmlns:p14="http://schemas.microsoft.com/office/powerpoint/2010/main" val="338437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20940" cy="548640"/>
          </a:xfrm>
        </p:spPr>
        <p:txBody>
          <a:bodyPr/>
          <a:lstStyle/>
          <a:p>
            <a:r>
              <a:rPr lang="en-US" b="1" dirty="0">
                <a:latin typeface="Georgia" panose="02040502050405020303" pitchFamily="18" charset="0"/>
              </a:rPr>
              <a:t>HBCU CAMPUS DIALOGUE</a:t>
            </a:r>
            <a:r>
              <a:rPr lang="en-US" dirty="0">
                <a:latin typeface="Georgia" panose="02040502050405020303" pitchFamily="18" charset="0"/>
              </a:rPr>
              <a:t/>
            </a:r>
            <a:br>
              <a:rPr lang="en-US" dirty="0">
                <a:latin typeface="Georgia" panose="02040502050405020303" pitchFamily="18" charset="0"/>
              </a:rPr>
            </a:br>
            <a:endParaRPr lang="en-US" dirty="0"/>
          </a:p>
        </p:txBody>
      </p:sp>
      <p:sp>
        <p:nvSpPr>
          <p:cNvPr id="3" name="Content Placeholder 2"/>
          <p:cNvSpPr>
            <a:spLocks noGrp="1"/>
          </p:cNvSpPr>
          <p:nvPr>
            <p:ph idx="1"/>
          </p:nvPr>
        </p:nvSpPr>
        <p:spPr>
          <a:xfrm>
            <a:off x="822960" y="1100628"/>
            <a:ext cx="4587240" cy="3579849"/>
          </a:xfrm>
        </p:spPr>
        <p:txBody>
          <a:bodyPr/>
          <a:lstStyle/>
          <a:p>
            <a:pPr marL="0" indent="0"/>
            <a:r>
              <a:rPr lang="en-US" dirty="0">
                <a:latin typeface="Georgia" panose="02040502050405020303" pitchFamily="18" charset="0"/>
              </a:rPr>
              <a:t>OBJECTIVE</a:t>
            </a:r>
          </a:p>
          <a:p>
            <a:pPr marL="0" indent="0"/>
            <a:r>
              <a:rPr lang="en-US" sz="1800" b="0" dirty="0">
                <a:latin typeface="Georgia" panose="02040502050405020303" pitchFamily="18" charset="0"/>
              </a:rPr>
              <a:t>Participants were </a:t>
            </a:r>
            <a:r>
              <a:rPr lang="en-US" sz="1800" b="0" dirty="0" smtClean="0">
                <a:latin typeface="Georgia" panose="02040502050405020303" pitchFamily="18" charset="0"/>
              </a:rPr>
              <a:t>tasked </a:t>
            </a:r>
            <a:r>
              <a:rPr lang="en-US" sz="1800" b="0" dirty="0">
                <a:latin typeface="Georgia" panose="02040502050405020303" pitchFamily="18" charset="0"/>
              </a:rPr>
              <a:t>with crafting prevention and intervention paradigms that could resonate within a university environment</a:t>
            </a:r>
            <a:r>
              <a:rPr lang="en-US" sz="1800" b="0" dirty="0"/>
              <a:t>. </a:t>
            </a:r>
          </a:p>
          <a:p>
            <a:pPr marL="0" indent="0"/>
            <a:endParaRPr lang="en-US" dirty="0"/>
          </a:p>
          <a:p>
            <a:pPr marL="0" indent="0"/>
            <a:r>
              <a:rPr lang="en-US" dirty="0">
                <a:latin typeface="Georgia" panose="02040502050405020303" pitchFamily="18" charset="0"/>
              </a:rPr>
              <a:t>FORMAT</a:t>
            </a:r>
          </a:p>
          <a:p>
            <a:pPr>
              <a:buFont typeface="Wingdings" panose="05000000000000000000" pitchFamily="2" charset="2"/>
              <a:buChar char="§"/>
            </a:pPr>
            <a:r>
              <a:rPr lang="en-US" sz="1800" b="0" dirty="0">
                <a:latin typeface="Georgia" panose="02040502050405020303" pitchFamily="18" charset="0"/>
              </a:rPr>
              <a:t>Day 1: Faculty and Staff</a:t>
            </a:r>
          </a:p>
          <a:p>
            <a:pPr>
              <a:buFont typeface="Wingdings" panose="05000000000000000000" pitchFamily="2" charset="2"/>
              <a:buChar char="§"/>
            </a:pPr>
            <a:r>
              <a:rPr lang="en-US" sz="1800" b="0" dirty="0">
                <a:latin typeface="Georgia" panose="02040502050405020303" pitchFamily="18" charset="0"/>
              </a:rPr>
              <a:t>Day 2: Undergraduate and Graduate Students</a:t>
            </a:r>
          </a:p>
          <a:p>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644744">
            <a:off x="6478885" y="572152"/>
            <a:ext cx="2206031" cy="1654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5846">
            <a:off x="4943923" y="2032303"/>
            <a:ext cx="2286000" cy="1714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961182">
            <a:off x="6732575" y="3463732"/>
            <a:ext cx="2133600"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National Council on Patient Information and Educ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62292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Dialogue findings </a:t>
            </a:r>
            <a:br>
              <a:rPr lang="en-US" b="1" dirty="0" smtClean="0">
                <a:latin typeface="Georgia" panose="02040502050405020303" pitchFamily="18" charset="0"/>
              </a:rPr>
            </a:br>
            <a:r>
              <a:rPr lang="en-US" b="1" dirty="0" smtClean="0">
                <a:latin typeface="Georgia" panose="02040502050405020303" pitchFamily="18" charset="0"/>
              </a:rPr>
              <a:t>Cycle of Influence</a:t>
            </a:r>
            <a:endParaRPr lang="en-US" b="1" dirty="0">
              <a:latin typeface="Georgia" panose="02040502050405020303" pitchFamily="18" charset="0"/>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53651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National Council on Patient Information and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2042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latin typeface="Georgia" panose="02040502050405020303" pitchFamily="18" charset="0"/>
              </a:rPr>
              <a:t>Transforming the Cycle of Influence into Hope</a:t>
            </a:r>
            <a:endParaRPr lang="en-US" sz="2400" b="1" dirty="0">
              <a:latin typeface="Georgia" panose="02040502050405020303" pitchFamily="18" charset="0"/>
            </a:endParaRPr>
          </a:p>
        </p:txBody>
      </p:sp>
      <p:sp>
        <p:nvSpPr>
          <p:cNvPr id="3" name="Content Placeholder 2"/>
          <p:cNvSpPr>
            <a:spLocks noGrp="1"/>
          </p:cNvSpPr>
          <p:nvPr>
            <p:ph idx="1"/>
          </p:nvPr>
        </p:nvSpPr>
        <p:spPr>
          <a:xfrm>
            <a:off x="4419600" y="1100628"/>
            <a:ext cx="3924300" cy="3579849"/>
          </a:xfrm>
        </p:spPr>
        <p:txBody>
          <a:bodyPr/>
          <a:lstStyle/>
          <a:p>
            <a:r>
              <a:rPr lang="en-US" dirty="0" smtClean="0">
                <a:latin typeface="Georgia" panose="02040502050405020303" pitchFamily="18" charset="0"/>
              </a:rPr>
              <a:t>1</a:t>
            </a:r>
            <a:r>
              <a:rPr lang="en-US" dirty="0">
                <a:latin typeface="Georgia" panose="02040502050405020303" pitchFamily="18" charset="0"/>
              </a:rPr>
              <a:t>.	Identify system challenges.</a:t>
            </a:r>
          </a:p>
          <a:p>
            <a:r>
              <a:rPr lang="en-US" dirty="0">
                <a:latin typeface="Georgia" panose="02040502050405020303" pitchFamily="18" charset="0"/>
              </a:rPr>
              <a:t>2.	Shift the viewpoint.</a:t>
            </a:r>
          </a:p>
          <a:p>
            <a:r>
              <a:rPr lang="en-US" dirty="0">
                <a:latin typeface="Georgia" panose="02040502050405020303" pitchFamily="18" charset="0"/>
              </a:rPr>
              <a:t>3.	Articulate provocative possibilities – what would change look like in five years or ten years?</a:t>
            </a:r>
          </a:p>
          <a:p>
            <a:r>
              <a:rPr lang="en-US" dirty="0">
                <a:latin typeface="Georgia" panose="02040502050405020303" pitchFamily="18" charset="0"/>
              </a:rPr>
              <a:t>4.	Identify strategies to get there.</a:t>
            </a:r>
          </a:p>
          <a:p>
            <a:r>
              <a:rPr lang="en-US" dirty="0">
                <a:latin typeface="Georgia" panose="02040502050405020303" pitchFamily="18" charset="0"/>
              </a:rPr>
              <a:t>5.	Create prototypes at the micro level.</a:t>
            </a:r>
          </a:p>
          <a:p>
            <a:r>
              <a:rPr lang="en-US" dirty="0">
                <a:latin typeface="Georgia" panose="02040502050405020303" pitchFamily="18" charset="0"/>
              </a:rPr>
              <a:t>6.	Exploit conditions to viralize change. </a:t>
            </a:r>
          </a:p>
          <a:p>
            <a:endParaRPr lang="en-US" dirty="0">
              <a:latin typeface="Georgia" panose="02040502050405020303" pitchFamily="18" charset="0"/>
            </a:endParaRPr>
          </a:p>
        </p:txBody>
      </p:sp>
      <p:sp>
        <p:nvSpPr>
          <p:cNvPr id="4" name="Flowchart: Sequential Access Storage 3"/>
          <p:cNvSpPr/>
          <p:nvPr/>
        </p:nvSpPr>
        <p:spPr>
          <a:xfrm>
            <a:off x="228600" y="762000"/>
            <a:ext cx="4038600" cy="38100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latin typeface="Georgia" panose="02040502050405020303" pitchFamily="18" charset="0"/>
              </a:rPr>
              <a:t>“We need to push for transparency so we can work on mutual interests. There’s a lack of organization [about prescription drug abuse and related issues] on campus – is there some way to come together and address these challenges?”</a:t>
            </a:r>
          </a:p>
          <a:p>
            <a:r>
              <a:rPr lang="en-US" sz="900" b="1" dirty="0" smtClean="0">
                <a:latin typeface="Georgia" panose="02040502050405020303" pitchFamily="18" charset="0"/>
              </a:rPr>
              <a:t>Day Two, Student Participant</a:t>
            </a:r>
          </a:p>
          <a:p>
            <a:r>
              <a:rPr lang="en-US" sz="900" b="1" dirty="0" smtClean="0">
                <a:latin typeface="Georgia" panose="02040502050405020303" pitchFamily="18" charset="0"/>
              </a:rPr>
              <a:t>HBCU Campus Dialogue on Prescription Drug Abuse</a:t>
            </a:r>
          </a:p>
          <a:p>
            <a:r>
              <a:rPr lang="en-US" dirty="0" smtClean="0"/>
              <a:t> </a:t>
            </a:r>
          </a:p>
          <a:p>
            <a:pPr algn="ctr"/>
            <a:endParaRPr lang="en-US" dirty="0"/>
          </a:p>
        </p:txBody>
      </p:sp>
      <p:pic>
        <p:nvPicPr>
          <p:cNvPr id="5" name="Picture 2" descr="National Council on Patient Information and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686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Agents for Change</a:t>
            </a:r>
            <a:endParaRPr lang="en-US" b="1" dirty="0">
              <a:latin typeface="Georgia" panose="02040502050405020303" pitchFamily="18" charset="0"/>
            </a:endParaRPr>
          </a:p>
        </p:txBody>
      </p:sp>
      <p:pic>
        <p:nvPicPr>
          <p:cNvPr id="4" name="Picture 2" descr="National Council on Patient Information and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9600" y="1066800"/>
            <a:ext cx="8037732"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326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anose="02040502050405020303" pitchFamily="18" charset="0"/>
              </a:rPr>
              <a:t>                                 Norms…</a:t>
            </a:r>
            <a:endParaRPr lang="en-US" b="1" dirty="0">
              <a:latin typeface="Georgia" panose="02040502050405020303" pitchFamily="18" charset="0"/>
            </a:endParaRPr>
          </a:p>
        </p:txBody>
      </p:sp>
      <p:sp>
        <p:nvSpPr>
          <p:cNvPr id="6" name="Text Placeholder 5"/>
          <p:cNvSpPr>
            <a:spLocks noGrp="1"/>
          </p:cNvSpPr>
          <p:nvPr>
            <p:ph type="body" idx="1"/>
          </p:nvPr>
        </p:nvSpPr>
        <p:spPr/>
        <p:txBody>
          <a:bodyPr/>
          <a:lstStyle/>
          <a:p>
            <a:r>
              <a:rPr lang="en-US" b="1" dirty="0" smtClean="0">
                <a:latin typeface="Georgia" panose="02040502050405020303" pitchFamily="18" charset="0"/>
              </a:rPr>
              <a:t>Challenges</a:t>
            </a:r>
            <a:endParaRPr lang="en-US" b="1" dirty="0">
              <a:latin typeface="Georgia" panose="02040502050405020303" pitchFamily="18" charset="0"/>
            </a:endParaRPr>
          </a:p>
        </p:txBody>
      </p:sp>
      <p:sp>
        <p:nvSpPr>
          <p:cNvPr id="7" name="Content Placeholder 6"/>
          <p:cNvSpPr>
            <a:spLocks noGrp="1"/>
          </p:cNvSpPr>
          <p:nvPr>
            <p:ph sz="half" idx="2"/>
          </p:nvPr>
        </p:nvSpPr>
        <p:spPr>
          <a:xfrm>
            <a:off x="533400" y="1701848"/>
            <a:ext cx="3486150" cy="3327352"/>
          </a:xfrm>
        </p:spPr>
        <p:txBody>
          <a:bodyPr>
            <a:normAutofit fontScale="70000" lnSpcReduction="20000"/>
          </a:bodyPr>
          <a:lstStyle/>
          <a:p>
            <a:pPr lvl="0">
              <a:buFont typeface="Wingdings" panose="05000000000000000000" pitchFamily="2" charset="2"/>
              <a:buChar char="§"/>
            </a:pPr>
            <a:r>
              <a:rPr lang="en-US" b="0" dirty="0">
                <a:latin typeface="Georgia" panose="02040502050405020303" pitchFamily="18" charset="0"/>
              </a:rPr>
              <a:t>N</a:t>
            </a:r>
            <a:r>
              <a:rPr lang="en-US" b="0" dirty="0" smtClean="0">
                <a:latin typeface="Georgia" panose="02040502050405020303" pitchFamily="18" charset="0"/>
              </a:rPr>
              <a:t>o </a:t>
            </a:r>
            <a:r>
              <a:rPr lang="en-US" b="0" dirty="0">
                <a:latin typeface="Georgia" panose="02040502050405020303" pitchFamily="18" charset="0"/>
              </a:rPr>
              <a:t>meaningful responses </a:t>
            </a:r>
            <a:r>
              <a:rPr lang="en-US" b="0" dirty="0" smtClean="0">
                <a:latin typeface="Georgia" panose="02040502050405020303" pitchFamily="18" charset="0"/>
              </a:rPr>
              <a:t>to </a:t>
            </a:r>
            <a:r>
              <a:rPr lang="en-US" b="0" dirty="0">
                <a:latin typeface="Georgia" panose="02040502050405020303" pitchFamily="18" charset="0"/>
              </a:rPr>
              <a:t>address this problem other than punitive actions.</a:t>
            </a:r>
          </a:p>
          <a:p>
            <a:pPr lvl="0">
              <a:buFont typeface="Wingdings" panose="05000000000000000000" pitchFamily="2" charset="2"/>
              <a:buChar char="§"/>
            </a:pPr>
            <a:r>
              <a:rPr lang="en-US" b="0" dirty="0" smtClean="0">
                <a:latin typeface="Georgia" panose="02040502050405020303" pitchFamily="18" charset="0"/>
              </a:rPr>
              <a:t>RAs, who </a:t>
            </a:r>
            <a:r>
              <a:rPr lang="en-US" b="0" dirty="0">
                <a:latin typeface="Georgia" panose="02040502050405020303" pitchFamily="18" charset="0"/>
              </a:rPr>
              <a:t>are ideally positioned to help students with the transition to college, </a:t>
            </a:r>
            <a:r>
              <a:rPr lang="en-US" b="0" dirty="0" smtClean="0">
                <a:latin typeface="Georgia" panose="02040502050405020303" pitchFamily="18" charset="0"/>
              </a:rPr>
              <a:t>aren’t prepared. </a:t>
            </a:r>
          </a:p>
          <a:p>
            <a:pPr lvl="0">
              <a:buFont typeface="Wingdings" panose="05000000000000000000" pitchFamily="2" charset="2"/>
              <a:buChar char="§"/>
            </a:pPr>
            <a:r>
              <a:rPr lang="en-US" b="0" dirty="0" smtClean="0">
                <a:latin typeface="Georgia" panose="02040502050405020303" pitchFamily="18" charset="0"/>
              </a:rPr>
              <a:t>Freshmen </a:t>
            </a:r>
            <a:r>
              <a:rPr lang="en-US" b="0" dirty="0">
                <a:latin typeface="Georgia" panose="02040502050405020303" pitchFamily="18" charset="0"/>
              </a:rPr>
              <a:t>orientation is essentially </a:t>
            </a:r>
            <a:r>
              <a:rPr lang="en-US" b="0" dirty="0" smtClean="0">
                <a:latin typeface="Georgia" panose="02040502050405020303" pitchFamily="18" charset="0"/>
              </a:rPr>
              <a:t>useless for addressing Rx abuse issues. </a:t>
            </a:r>
            <a:endParaRPr lang="en-US" b="0" dirty="0">
              <a:latin typeface="Georgia" panose="02040502050405020303" pitchFamily="18" charset="0"/>
            </a:endParaRPr>
          </a:p>
          <a:p>
            <a:pPr lvl="0">
              <a:buFont typeface="Wingdings" panose="05000000000000000000" pitchFamily="2" charset="2"/>
              <a:buChar char="§"/>
            </a:pPr>
            <a:r>
              <a:rPr lang="en-US" b="0" dirty="0">
                <a:latin typeface="Georgia" panose="02040502050405020303" pitchFamily="18" charset="0"/>
              </a:rPr>
              <a:t>No one knows how to talk about their problems until the problems reach crisis proportions. </a:t>
            </a:r>
          </a:p>
          <a:p>
            <a:pPr>
              <a:buFont typeface="Wingdings" panose="05000000000000000000" pitchFamily="2" charset="2"/>
              <a:buChar char="§"/>
            </a:pPr>
            <a:endParaRPr lang="en-US" b="0" dirty="0">
              <a:latin typeface="Georgia" panose="02040502050405020303" pitchFamily="18" charset="0"/>
            </a:endParaRPr>
          </a:p>
        </p:txBody>
      </p:sp>
      <p:sp>
        <p:nvSpPr>
          <p:cNvPr id="8" name="Text Placeholder 7"/>
          <p:cNvSpPr>
            <a:spLocks noGrp="1"/>
          </p:cNvSpPr>
          <p:nvPr>
            <p:ph type="body" sz="quarter" idx="3"/>
          </p:nvPr>
        </p:nvSpPr>
        <p:spPr>
          <a:xfrm>
            <a:off x="4724400" y="800100"/>
            <a:ext cx="3200400" cy="548640"/>
          </a:xfrm>
        </p:spPr>
        <p:txBody>
          <a:bodyPr/>
          <a:lstStyle/>
          <a:p>
            <a:r>
              <a:rPr lang="en-US" b="1" dirty="0" smtClean="0">
                <a:latin typeface="Georgia" panose="02040502050405020303" pitchFamily="18" charset="0"/>
              </a:rPr>
              <a:t>Selected Actions</a:t>
            </a:r>
            <a:endParaRPr lang="en-US" b="1" dirty="0">
              <a:latin typeface="Georgia" panose="02040502050405020303" pitchFamily="18" charset="0"/>
            </a:endParaRPr>
          </a:p>
        </p:txBody>
      </p:sp>
      <p:sp>
        <p:nvSpPr>
          <p:cNvPr id="9" name="Content Placeholder 8"/>
          <p:cNvSpPr>
            <a:spLocks noGrp="1"/>
          </p:cNvSpPr>
          <p:nvPr>
            <p:ph sz="quarter" idx="4"/>
          </p:nvPr>
        </p:nvSpPr>
        <p:spPr>
          <a:xfrm>
            <a:off x="4370070" y="1490662"/>
            <a:ext cx="4011930" cy="3614737"/>
          </a:xfrm>
        </p:spPr>
        <p:txBody>
          <a:bodyPr>
            <a:noAutofit/>
          </a:bodyPr>
          <a:lstStyle/>
          <a:p>
            <a:pPr>
              <a:buFont typeface="Wingdings" panose="05000000000000000000" pitchFamily="2" charset="2"/>
              <a:buChar char="§"/>
            </a:pPr>
            <a:r>
              <a:rPr lang="en-US" sz="1600" b="0" dirty="0">
                <a:latin typeface="Georgia" panose="02040502050405020303" pitchFamily="18" charset="0"/>
              </a:rPr>
              <a:t>Include prescription drug abuse prevention as part of a university’s course </a:t>
            </a:r>
            <a:r>
              <a:rPr lang="en-US" sz="1600" b="0" dirty="0" smtClean="0">
                <a:latin typeface="Georgia" panose="02040502050405020303" pitchFamily="18" charset="0"/>
              </a:rPr>
              <a:t>offerings.</a:t>
            </a:r>
          </a:p>
          <a:p>
            <a:pPr>
              <a:buFont typeface="Wingdings" panose="05000000000000000000" pitchFamily="2" charset="2"/>
              <a:buChar char="§"/>
            </a:pPr>
            <a:r>
              <a:rPr lang="en-US" sz="1600" b="0" dirty="0">
                <a:latin typeface="Georgia" panose="02040502050405020303" pitchFamily="18" charset="0"/>
              </a:rPr>
              <a:t>Create freshmen orientation programs that are meaningful and </a:t>
            </a:r>
            <a:r>
              <a:rPr lang="en-US" sz="1600" b="0" dirty="0" smtClean="0">
                <a:latin typeface="Georgia" panose="02040502050405020303" pitchFamily="18" charset="0"/>
              </a:rPr>
              <a:t>engaging.</a:t>
            </a:r>
          </a:p>
          <a:p>
            <a:pPr>
              <a:buFont typeface="Wingdings" panose="05000000000000000000" pitchFamily="2" charset="2"/>
              <a:buChar char="§"/>
            </a:pPr>
            <a:r>
              <a:rPr lang="en-US" sz="1600" b="0" dirty="0">
                <a:latin typeface="Georgia" panose="02040502050405020303" pitchFamily="18" charset="0"/>
              </a:rPr>
              <a:t>Engage the community’s cultural brokers as </a:t>
            </a:r>
            <a:r>
              <a:rPr lang="en-US" sz="1600" b="0" dirty="0" smtClean="0">
                <a:latin typeface="Georgia" panose="02040502050405020303" pitchFamily="18" charset="0"/>
              </a:rPr>
              <a:t>spokespersons.</a:t>
            </a:r>
          </a:p>
          <a:p>
            <a:pPr>
              <a:buFont typeface="Wingdings" panose="05000000000000000000" pitchFamily="2" charset="2"/>
              <a:buChar char="§"/>
            </a:pPr>
            <a:r>
              <a:rPr lang="en-US" sz="1600" b="0" dirty="0">
                <a:latin typeface="Georgia" panose="02040502050405020303" pitchFamily="18" charset="0"/>
              </a:rPr>
              <a:t>Reconnect with </a:t>
            </a:r>
            <a:r>
              <a:rPr lang="en-US" sz="1600" b="0" dirty="0" smtClean="0">
                <a:latin typeface="Georgia" panose="02040502050405020303" pitchFamily="18" charset="0"/>
              </a:rPr>
              <a:t>tradition.</a:t>
            </a:r>
          </a:p>
          <a:p>
            <a:pPr>
              <a:buFont typeface="Wingdings" panose="05000000000000000000" pitchFamily="2" charset="2"/>
              <a:buChar char="§"/>
            </a:pPr>
            <a:r>
              <a:rPr lang="en-US" sz="1600" b="0" dirty="0">
                <a:latin typeface="Georgia" panose="02040502050405020303" pitchFamily="18" charset="0"/>
              </a:rPr>
              <a:t>Dedicate money for research: In addition to spending funds on testing medications, expand the research to include testing alternative </a:t>
            </a:r>
            <a:r>
              <a:rPr lang="en-US" sz="1600" b="0" dirty="0" smtClean="0">
                <a:latin typeface="Georgia" panose="02040502050405020303" pitchFamily="18" charset="0"/>
              </a:rPr>
              <a:t>medicines.</a:t>
            </a:r>
            <a:endParaRPr lang="en-US" sz="1600" b="0" dirty="0">
              <a:latin typeface="Georgia" panose="02040502050405020303" pitchFamily="18" charset="0"/>
            </a:endParaRPr>
          </a:p>
        </p:txBody>
      </p:sp>
      <p:pic>
        <p:nvPicPr>
          <p:cNvPr id="5" name="Picture 2" descr="National Council on Patient Information and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descr="C:\Users\Barb\Desktop\Dropbox\NCPIE Files\Pass It Forward Tool Bag\Photos for your Use\Collage of Rainbow People_749863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71165">
            <a:off x="327661" y="228600"/>
            <a:ext cx="1380226"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6969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3242" y="76201"/>
            <a:ext cx="1832658" cy="144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pPr algn="ctr"/>
            <a:r>
              <a:rPr lang="en-US" b="1" dirty="0" smtClean="0">
                <a:latin typeface="Georgia" panose="02040502050405020303" pitchFamily="18" charset="0"/>
              </a:rPr>
              <a:t>Institutional bias</a:t>
            </a:r>
            <a:endParaRPr lang="en-US" b="1" dirty="0">
              <a:latin typeface="Georgia" panose="02040502050405020303" pitchFamily="18" charset="0"/>
            </a:endParaRPr>
          </a:p>
        </p:txBody>
      </p:sp>
      <p:sp>
        <p:nvSpPr>
          <p:cNvPr id="3" name="Text Placeholder 2"/>
          <p:cNvSpPr>
            <a:spLocks noGrp="1"/>
          </p:cNvSpPr>
          <p:nvPr>
            <p:ph type="body" idx="1"/>
          </p:nvPr>
        </p:nvSpPr>
        <p:spPr>
          <a:xfrm>
            <a:off x="609600" y="914400"/>
            <a:ext cx="3352800" cy="548640"/>
          </a:xfrm>
        </p:spPr>
        <p:txBody>
          <a:bodyPr/>
          <a:lstStyle/>
          <a:p>
            <a:r>
              <a:rPr lang="en-US" b="1" dirty="0" smtClean="0">
                <a:latin typeface="Georgia" panose="02040502050405020303" pitchFamily="18" charset="0"/>
              </a:rPr>
              <a:t>Challenges	</a:t>
            </a:r>
            <a:endParaRPr lang="en-US" b="1" dirty="0">
              <a:latin typeface="Georgia" panose="02040502050405020303" pitchFamily="18" charset="0"/>
            </a:endParaRPr>
          </a:p>
        </p:txBody>
      </p:sp>
      <p:sp>
        <p:nvSpPr>
          <p:cNvPr id="4" name="Content Placeholder 3"/>
          <p:cNvSpPr>
            <a:spLocks noGrp="1"/>
          </p:cNvSpPr>
          <p:nvPr>
            <p:ph sz="half" idx="2"/>
          </p:nvPr>
        </p:nvSpPr>
        <p:spPr>
          <a:xfrm>
            <a:off x="457200" y="1524000"/>
            <a:ext cx="3562350" cy="3286808"/>
          </a:xfrm>
        </p:spPr>
        <p:txBody>
          <a:bodyPr>
            <a:noAutofit/>
          </a:bodyPr>
          <a:lstStyle/>
          <a:p>
            <a:pPr marL="285750" lvl="0" indent="-285750">
              <a:buFont typeface="Wingdings" panose="05000000000000000000" pitchFamily="2" charset="2"/>
              <a:buChar char="§"/>
            </a:pPr>
            <a:r>
              <a:rPr lang="en-US" sz="1500" b="0" dirty="0">
                <a:latin typeface="Georgia" panose="02040502050405020303" pitchFamily="18" charset="0"/>
              </a:rPr>
              <a:t>F</a:t>
            </a:r>
            <a:r>
              <a:rPr lang="en-US" sz="1500" b="0" dirty="0" smtClean="0">
                <a:latin typeface="Georgia" panose="02040502050405020303" pitchFamily="18" charset="0"/>
              </a:rPr>
              <a:t>aculty </a:t>
            </a:r>
            <a:r>
              <a:rPr lang="en-US" sz="1500" b="0" dirty="0">
                <a:latin typeface="Georgia" panose="02040502050405020303" pitchFamily="18" charset="0"/>
              </a:rPr>
              <a:t>and staff put on blinders regarding the stress that </a:t>
            </a:r>
            <a:r>
              <a:rPr lang="en-US" sz="1500" b="0" dirty="0" smtClean="0">
                <a:latin typeface="Georgia" panose="02040502050405020303" pitchFamily="18" charset="0"/>
              </a:rPr>
              <a:t>students experience. </a:t>
            </a:r>
          </a:p>
          <a:p>
            <a:pPr marL="285750" lvl="0" indent="-285750">
              <a:buFont typeface="Wingdings" panose="05000000000000000000" pitchFamily="2" charset="2"/>
              <a:buChar char="§"/>
            </a:pPr>
            <a:r>
              <a:rPr lang="en-US" sz="1500" b="0" dirty="0" smtClean="0">
                <a:latin typeface="Georgia" panose="02040502050405020303" pitchFamily="18" charset="0"/>
              </a:rPr>
              <a:t>There </a:t>
            </a:r>
            <a:r>
              <a:rPr lang="en-US" sz="1500" b="0" dirty="0">
                <a:latin typeface="Georgia" panose="02040502050405020303" pitchFamily="18" charset="0"/>
              </a:rPr>
              <a:t>is a lot of red tape and bureaucracy.</a:t>
            </a:r>
          </a:p>
          <a:p>
            <a:pPr marL="285750" indent="-285750">
              <a:buFont typeface="Wingdings" panose="05000000000000000000" pitchFamily="2" charset="2"/>
              <a:buChar char="§"/>
            </a:pPr>
            <a:r>
              <a:rPr lang="en-US" sz="1500" b="0" dirty="0" smtClean="0">
                <a:latin typeface="Georgia" panose="02040502050405020303" pitchFamily="18" charset="0"/>
              </a:rPr>
              <a:t>The </a:t>
            </a:r>
            <a:r>
              <a:rPr lang="en-US" sz="1500" b="0" dirty="0">
                <a:latin typeface="Georgia" panose="02040502050405020303" pitchFamily="18" charset="0"/>
              </a:rPr>
              <a:t>university’s response to failing students is too punitive. </a:t>
            </a:r>
            <a:endParaRPr lang="en-US" sz="1500" b="0" dirty="0" smtClean="0">
              <a:latin typeface="Georgia" panose="02040502050405020303" pitchFamily="18" charset="0"/>
            </a:endParaRPr>
          </a:p>
          <a:p>
            <a:pPr marL="285750" indent="-285750">
              <a:buFont typeface="Wingdings" panose="05000000000000000000" pitchFamily="2" charset="2"/>
              <a:buChar char="§"/>
            </a:pPr>
            <a:r>
              <a:rPr lang="en-US" sz="1500" b="0" dirty="0" smtClean="0">
                <a:latin typeface="Georgia" panose="02040502050405020303" pitchFamily="18" charset="0"/>
              </a:rPr>
              <a:t>Not enough </a:t>
            </a:r>
            <a:r>
              <a:rPr lang="en-US" sz="1500" b="0" dirty="0">
                <a:latin typeface="Georgia" panose="02040502050405020303" pitchFamily="18" charset="0"/>
              </a:rPr>
              <a:t>faculty support in helping students achieve.</a:t>
            </a:r>
          </a:p>
          <a:p>
            <a:pPr marL="285750" indent="-285750">
              <a:buFont typeface="Wingdings" panose="05000000000000000000" pitchFamily="2" charset="2"/>
              <a:buChar char="§"/>
            </a:pPr>
            <a:r>
              <a:rPr lang="en-US" sz="1500" b="0" dirty="0" smtClean="0">
                <a:latin typeface="Georgia" panose="02040502050405020303" pitchFamily="18" charset="0"/>
              </a:rPr>
              <a:t>Institutional </a:t>
            </a:r>
            <a:r>
              <a:rPr lang="en-US" sz="1500" b="0" dirty="0">
                <a:latin typeface="Georgia" panose="02040502050405020303" pitchFamily="18" charset="0"/>
              </a:rPr>
              <a:t>bias can leave students feeling angry and </a:t>
            </a:r>
            <a:r>
              <a:rPr lang="en-US" sz="1500" b="0" dirty="0" smtClean="0">
                <a:latin typeface="Georgia" panose="02040502050405020303" pitchFamily="18" charset="0"/>
              </a:rPr>
              <a:t>isolated. </a:t>
            </a:r>
            <a:endParaRPr lang="en-US" sz="1500" dirty="0"/>
          </a:p>
        </p:txBody>
      </p:sp>
      <p:sp>
        <p:nvSpPr>
          <p:cNvPr id="5" name="Text Placeholder 4"/>
          <p:cNvSpPr>
            <a:spLocks noGrp="1"/>
          </p:cNvSpPr>
          <p:nvPr>
            <p:ph type="body" sz="quarter" idx="3"/>
          </p:nvPr>
        </p:nvSpPr>
        <p:spPr>
          <a:xfrm>
            <a:off x="4419600" y="934021"/>
            <a:ext cx="3200400" cy="548640"/>
          </a:xfrm>
        </p:spPr>
        <p:txBody>
          <a:bodyPr/>
          <a:lstStyle/>
          <a:p>
            <a:r>
              <a:rPr lang="en-US" b="1" dirty="0" smtClean="0">
                <a:latin typeface="Georgia" panose="02040502050405020303" pitchFamily="18" charset="0"/>
              </a:rPr>
              <a:t>Selected actions</a:t>
            </a:r>
            <a:endParaRPr lang="en-US" b="1" dirty="0">
              <a:latin typeface="Georgia" panose="02040502050405020303" pitchFamily="18" charset="0"/>
            </a:endParaRPr>
          </a:p>
        </p:txBody>
      </p:sp>
      <p:sp>
        <p:nvSpPr>
          <p:cNvPr id="6" name="Content Placeholder 5"/>
          <p:cNvSpPr>
            <a:spLocks noGrp="1"/>
          </p:cNvSpPr>
          <p:nvPr>
            <p:ph sz="quarter" idx="4"/>
          </p:nvPr>
        </p:nvSpPr>
        <p:spPr>
          <a:xfrm>
            <a:off x="4128516" y="1524000"/>
            <a:ext cx="3453384" cy="3363008"/>
          </a:xfrm>
        </p:spPr>
        <p:txBody>
          <a:bodyPr>
            <a:normAutofit fontScale="62500" lnSpcReduction="20000"/>
          </a:bodyPr>
          <a:lstStyle/>
          <a:p>
            <a:pPr>
              <a:buFont typeface="Wingdings" panose="05000000000000000000" pitchFamily="2" charset="2"/>
              <a:buChar char="§"/>
            </a:pPr>
            <a:r>
              <a:rPr lang="en-US" b="0" dirty="0">
                <a:latin typeface="Georgia" panose="02040502050405020303" pitchFamily="18" charset="0"/>
              </a:rPr>
              <a:t>Set up dialogues between faculty/staff and students that open the lines of </a:t>
            </a:r>
            <a:r>
              <a:rPr lang="en-US" b="0" dirty="0" smtClean="0">
                <a:latin typeface="Georgia" panose="02040502050405020303" pitchFamily="18" charset="0"/>
              </a:rPr>
              <a:t>communication.</a:t>
            </a:r>
          </a:p>
          <a:p>
            <a:pPr>
              <a:buFont typeface="Wingdings" panose="05000000000000000000" pitchFamily="2" charset="2"/>
              <a:buChar char="§"/>
            </a:pPr>
            <a:r>
              <a:rPr lang="en-US" b="0" dirty="0">
                <a:latin typeface="Georgia" panose="02040502050405020303" pitchFamily="18" charset="0"/>
              </a:rPr>
              <a:t>Create peer support </a:t>
            </a:r>
            <a:r>
              <a:rPr lang="en-US" b="0" dirty="0" smtClean="0">
                <a:latin typeface="Georgia" panose="02040502050405020303" pitchFamily="18" charset="0"/>
              </a:rPr>
              <a:t>for </a:t>
            </a:r>
            <a:r>
              <a:rPr lang="en-US" b="0" dirty="0">
                <a:latin typeface="Georgia" panose="02040502050405020303" pitchFamily="18" charset="0"/>
              </a:rPr>
              <a:t>incoming </a:t>
            </a:r>
            <a:r>
              <a:rPr lang="en-US" b="0" dirty="0" smtClean="0">
                <a:latin typeface="Georgia" panose="02040502050405020303" pitchFamily="18" charset="0"/>
              </a:rPr>
              <a:t>freshmen.</a:t>
            </a:r>
          </a:p>
          <a:p>
            <a:pPr>
              <a:buFont typeface="Wingdings" panose="05000000000000000000" pitchFamily="2" charset="2"/>
              <a:buChar char="§"/>
            </a:pPr>
            <a:r>
              <a:rPr lang="en-US" b="0" dirty="0">
                <a:latin typeface="Georgia" panose="02040502050405020303" pitchFamily="18" charset="0"/>
              </a:rPr>
              <a:t>Support collaboration across the university to address student academic failure, and develop strategies that support student </a:t>
            </a:r>
            <a:r>
              <a:rPr lang="en-US" b="0" dirty="0" smtClean="0">
                <a:latin typeface="Georgia" panose="02040502050405020303" pitchFamily="18" charset="0"/>
              </a:rPr>
              <a:t>success.</a:t>
            </a:r>
          </a:p>
          <a:p>
            <a:pPr>
              <a:buFont typeface="Wingdings" panose="05000000000000000000" pitchFamily="2" charset="2"/>
              <a:buChar char="§"/>
            </a:pPr>
            <a:r>
              <a:rPr lang="en-US" b="0" dirty="0">
                <a:latin typeface="Georgia" panose="02040502050405020303" pitchFamily="18" charset="0"/>
              </a:rPr>
              <a:t>Create and/or strengthen the protocols that track failing </a:t>
            </a:r>
            <a:r>
              <a:rPr lang="en-US" b="0" dirty="0" smtClean="0">
                <a:latin typeface="Georgia" panose="02040502050405020303" pitchFamily="18" charset="0"/>
              </a:rPr>
              <a:t>students.</a:t>
            </a:r>
          </a:p>
          <a:p>
            <a:pPr>
              <a:buFont typeface="Wingdings" panose="05000000000000000000" pitchFamily="2" charset="2"/>
              <a:buChar char="§"/>
            </a:pPr>
            <a:r>
              <a:rPr lang="en-US" b="0" dirty="0">
                <a:latin typeface="Georgia" panose="02040502050405020303" pitchFamily="18" charset="0"/>
              </a:rPr>
              <a:t>Craft holistic, sensitive responses to address academic </a:t>
            </a:r>
            <a:r>
              <a:rPr lang="en-US" b="0" dirty="0" smtClean="0">
                <a:latin typeface="Georgia" panose="02040502050405020303" pitchFamily="18" charset="0"/>
              </a:rPr>
              <a:t>failure.</a:t>
            </a:r>
            <a:endParaRPr lang="en-US" b="0" dirty="0">
              <a:latin typeface="Georgia" panose="02040502050405020303" pitchFamily="18" charset="0"/>
            </a:endParaRPr>
          </a:p>
        </p:txBody>
      </p:sp>
      <p:pic>
        <p:nvPicPr>
          <p:cNvPr id="7" name="Picture 2" descr="National Council on Patient Information and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04927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Transitional stress</a:t>
            </a:r>
            <a:endParaRPr lang="en-US" b="1" dirty="0">
              <a:latin typeface="Georgia" panose="02040502050405020303" pitchFamily="18" charset="0"/>
            </a:endParaRPr>
          </a:p>
        </p:txBody>
      </p:sp>
      <p:sp>
        <p:nvSpPr>
          <p:cNvPr id="3" name="Text Placeholder 2"/>
          <p:cNvSpPr>
            <a:spLocks noGrp="1"/>
          </p:cNvSpPr>
          <p:nvPr>
            <p:ph type="body" idx="1"/>
          </p:nvPr>
        </p:nvSpPr>
        <p:spPr>
          <a:xfrm>
            <a:off x="838200" y="1394727"/>
            <a:ext cx="3200400" cy="548640"/>
          </a:xfrm>
        </p:spPr>
        <p:txBody>
          <a:bodyPr/>
          <a:lstStyle/>
          <a:p>
            <a:r>
              <a:rPr lang="en-US" b="1" dirty="0" smtClean="0">
                <a:latin typeface="Georgia" panose="02040502050405020303" pitchFamily="18" charset="0"/>
              </a:rPr>
              <a:t>Challenges</a:t>
            </a:r>
            <a:r>
              <a:rPr lang="en-US" dirty="0" smtClean="0"/>
              <a:t>	</a:t>
            </a:r>
            <a:endParaRPr lang="en-US" dirty="0"/>
          </a:p>
        </p:txBody>
      </p:sp>
      <p:sp>
        <p:nvSpPr>
          <p:cNvPr id="4" name="Content Placeholder 3"/>
          <p:cNvSpPr>
            <a:spLocks noGrp="1"/>
          </p:cNvSpPr>
          <p:nvPr>
            <p:ph sz="half" idx="2"/>
          </p:nvPr>
        </p:nvSpPr>
        <p:spPr>
          <a:xfrm>
            <a:off x="276225" y="1905000"/>
            <a:ext cx="3714750" cy="3251152"/>
          </a:xfrm>
        </p:spPr>
        <p:txBody>
          <a:bodyPr>
            <a:normAutofit fontScale="92500" lnSpcReduction="10000"/>
          </a:bodyPr>
          <a:lstStyle/>
          <a:p>
            <a:pPr>
              <a:buFont typeface="Wingdings" panose="05000000000000000000" pitchFamily="2" charset="2"/>
              <a:buChar char="§"/>
            </a:pPr>
            <a:r>
              <a:rPr lang="en-US" sz="2100" b="0" dirty="0" smtClean="0">
                <a:latin typeface="Georgia" panose="02040502050405020303" pitchFamily="18" charset="0"/>
              </a:rPr>
              <a:t>No internal resources to cope with the changes they’re experiencing.</a:t>
            </a:r>
          </a:p>
          <a:p>
            <a:pPr>
              <a:buFont typeface="Wingdings" panose="05000000000000000000" pitchFamily="2" charset="2"/>
              <a:buChar char="§"/>
            </a:pPr>
            <a:r>
              <a:rPr lang="en-US" sz="2100" b="0" dirty="0" smtClean="0">
                <a:latin typeface="Georgia" panose="02040502050405020303" pitchFamily="18" charset="0"/>
              </a:rPr>
              <a:t>Lack family support.</a:t>
            </a:r>
          </a:p>
          <a:p>
            <a:pPr>
              <a:buFont typeface="Wingdings" panose="05000000000000000000" pitchFamily="2" charset="2"/>
              <a:buChar char="§"/>
            </a:pPr>
            <a:r>
              <a:rPr lang="en-US" sz="2100" b="0" dirty="0" smtClean="0">
                <a:latin typeface="Georgia" panose="02040502050405020303" pitchFamily="18" charset="0"/>
              </a:rPr>
              <a:t>Lack of confidentiality on campus.</a:t>
            </a:r>
          </a:p>
          <a:p>
            <a:pPr>
              <a:buFont typeface="Wingdings" panose="05000000000000000000" pitchFamily="2" charset="2"/>
              <a:buChar char="§"/>
            </a:pPr>
            <a:r>
              <a:rPr lang="en-US" sz="2100" b="0" dirty="0" smtClean="0">
                <a:latin typeface="Georgia" panose="02040502050405020303" pitchFamily="18" charset="0"/>
              </a:rPr>
              <a:t>For students, Freshmen Orientations isn’t enough.</a:t>
            </a:r>
          </a:p>
          <a:p>
            <a:pPr>
              <a:buFont typeface="Wingdings" panose="05000000000000000000" pitchFamily="2" charset="2"/>
              <a:buChar char="§"/>
            </a:pPr>
            <a:r>
              <a:rPr lang="en-US" sz="2100" b="0" dirty="0" smtClean="0">
                <a:latin typeface="Georgia" panose="02040502050405020303" pitchFamily="18" charset="0"/>
              </a:rPr>
              <a:t>Lack of connection between professors and students.</a:t>
            </a:r>
          </a:p>
          <a:p>
            <a:pPr marL="0" indent="0"/>
            <a:endParaRPr lang="en-US" dirty="0"/>
          </a:p>
        </p:txBody>
      </p:sp>
      <p:sp>
        <p:nvSpPr>
          <p:cNvPr id="5" name="Text Placeholder 4"/>
          <p:cNvSpPr>
            <a:spLocks noGrp="1"/>
          </p:cNvSpPr>
          <p:nvPr>
            <p:ph type="body" sz="quarter" idx="3"/>
          </p:nvPr>
        </p:nvSpPr>
        <p:spPr>
          <a:xfrm>
            <a:off x="4724400" y="862970"/>
            <a:ext cx="3200400" cy="548640"/>
          </a:xfrm>
        </p:spPr>
        <p:txBody>
          <a:bodyPr/>
          <a:lstStyle/>
          <a:p>
            <a:r>
              <a:rPr lang="en-US" b="1" dirty="0" smtClean="0">
                <a:latin typeface="Georgia" panose="02040502050405020303" pitchFamily="18" charset="0"/>
              </a:rPr>
              <a:t>Selected actions</a:t>
            </a:r>
            <a:endParaRPr lang="en-US" b="1" dirty="0">
              <a:latin typeface="Georgia" panose="02040502050405020303" pitchFamily="18" charset="0"/>
            </a:endParaRPr>
          </a:p>
        </p:txBody>
      </p:sp>
      <p:sp>
        <p:nvSpPr>
          <p:cNvPr id="6" name="Content Placeholder 5"/>
          <p:cNvSpPr>
            <a:spLocks noGrp="1"/>
          </p:cNvSpPr>
          <p:nvPr>
            <p:ph sz="quarter" idx="4"/>
          </p:nvPr>
        </p:nvSpPr>
        <p:spPr>
          <a:xfrm>
            <a:off x="3962400" y="1442502"/>
            <a:ext cx="4800600" cy="3708352"/>
          </a:xfrm>
        </p:spPr>
        <p:txBody>
          <a:bodyPr>
            <a:normAutofit fontScale="92500" lnSpcReduction="10000"/>
          </a:bodyPr>
          <a:lstStyle/>
          <a:p>
            <a:pPr>
              <a:buFont typeface="Wingdings" panose="05000000000000000000" pitchFamily="2" charset="2"/>
              <a:buChar char="§"/>
            </a:pPr>
            <a:r>
              <a:rPr lang="en-US" sz="2100" b="0" dirty="0" smtClean="0">
                <a:latin typeface="Georgia" panose="02040502050405020303" pitchFamily="18" charset="0"/>
              </a:rPr>
              <a:t>Monthly life seminars for ALL students.</a:t>
            </a:r>
          </a:p>
          <a:p>
            <a:pPr>
              <a:buFont typeface="Wingdings" panose="05000000000000000000" pitchFamily="2" charset="2"/>
              <a:buChar char="§"/>
            </a:pPr>
            <a:r>
              <a:rPr lang="en-US" sz="2100" b="0" dirty="0" smtClean="0">
                <a:latin typeface="Georgia" panose="02040502050405020303" pitchFamily="18" charset="0"/>
              </a:rPr>
              <a:t>Senior seminar that addresses transition into adulthood.</a:t>
            </a:r>
          </a:p>
          <a:p>
            <a:pPr>
              <a:buFont typeface="Wingdings" panose="05000000000000000000" pitchFamily="2" charset="2"/>
              <a:buChar char="§"/>
            </a:pPr>
            <a:r>
              <a:rPr lang="en-US" sz="2100" b="0" dirty="0" smtClean="0">
                <a:latin typeface="Georgia" panose="02040502050405020303" pitchFamily="18" charset="0"/>
              </a:rPr>
              <a:t>Ongoing and comprehensive RA training.</a:t>
            </a:r>
          </a:p>
          <a:p>
            <a:pPr>
              <a:buFont typeface="Wingdings" panose="05000000000000000000" pitchFamily="2" charset="2"/>
              <a:buChar char="§"/>
            </a:pPr>
            <a:r>
              <a:rPr lang="en-US" sz="2100" b="0" dirty="0" smtClean="0">
                <a:latin typeface="Georgia" panose="02040502050405020303" pitchFamily="18" charset="0"/>
              </a:rPr>
              <a:t>Mentoring opportunities.</a:t>
            </a:r>
          </a:p>
          <a:p>
            <a:pPr>
              <a:buFont typeface="Wingdings" panose="05000000000000000000" pitchFamily="2" charset="2"/>
              <a:buChar char="§"/>
            </a:pPr>
            <a:r>
              <a:rPr lang="en-US" sz="2100" b="0" dirty="0" smtClean="0">
                <a:latin typeface="Georgia" panose="02040502050405020303" pitchFamily="18" charset="0"/>
              </a:rPr>
              <a:t>Online de-stressor chat rooms and groups</a:t>
            </a:r>
          </a:p>
          <a:p>
            <a:pPr>
              <a:buFont typeface="Wingdings" panose="05000000000000000000" pitchFamily="2" charset="2"/>
              <a:buChar char="§"/>
            </a:pPr>
            <a:r>
              <a:rPr lang="en-US" sz="2100" b="0" dirty="0" smtClean="0">
                <a:latin typeface="Georgia" panose="02040502050405020303" pitchFamily="18" charset="0"/>
              </a:rPr>
              <a:t>Campus-wide “unplugged day.”</a:t>
            </a:r>
          </a:p>
          <a:p>
            <a:pPr>
              <a:buFont typeface="Wingdings" panose="05000000000000000000" pitchFamily="2" charset="2"/>
              <a:buChar char="§"/>
            </a:pPr>
            <a:r>
              <a:rPr lang="en-US" sz="2100" b="0" dirty="0" smtClean="0">
                <a:latin typeface="Georgia" panose="02040502050405020303" pitchFamily="18" charset="0"/>
              </a:rPr>
              <a:t>Offer a wide variety of exam-taking options.</a:t>
            </a:r>
          </a:p>
          <a:p>
            <a:pPr>
              <a:buFont typeface="Wingdings" panose="05000000000000000000" pitchFamily="2" charset="2"/>
              <a:buChar char="§"/>
            </a:pPr>
            <a:endParaRPr lang="en-US" b="0" dirty="0">
              <a:latin typeface="Georgia" panose="02040502050405020303" pitchFamily="18" charset="0"/>
            </a:endParaRPr>
          </a:p>
        </p:txBody>
      </p:sp>
      <p:pic>
        <p:nvPicPr>
          <p:cNvPr id="7" name="Picture 2" descr="National Council on Patient Information and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0"/>
            <a:ext cx="1981200" cy="1255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3828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039100" cy="548640"/>
          </a:xfrm>
        </p:spPr>
        <p:txBody>
          <a:bodyPr/>
          <a:lstStyle/>
          <a:p>
            <a:r>
              <a:rPr lang="en-US" sz="2400" b="1" dirty="0" smtClean="0">
                <a:latin typeface="Georgia" panose="02040502050405020303" pitchFamily="18" charset="0"/>
              </a:rPr>
              <a:t>Availability or overprescribing</a:t>
            </a:r>
            <a:endParaRPr lang="en-US" sz="2400" b="1" dirty="0">
              <a:latin typeface="Georgia" panose="02040502050405020303" pitchFamily="18" charset="0"/>
            </a:endParaRPr>
          </a:p>
        </p:txBody>
      </p:sp>
      <p:sp>
        <p:nvSpPr>
          <p:cNvPr id="3" name="Text Placeholder 2"/>
          <p:cNvSpPr>
            <a:spLocks noGrp="1"/>
          </p:cNvSpPr>
          <p:nvPr>
            <p:ph type="body" idx="1"/>
          </p:nvPr>
        </p:nvSpPr>
        <p:spPr>
          <a:xfrm>
            <a:off x="609600" y="914400"/>
            <a:ext cx="3200400" cy="548640"/>
          </a:xfrm>
        </p:spPr>
        <p:txBody>
          <a:bodyPr/>
          <a:lstStyle/>
          <a:p>
            <a:r>
              <a:rPr lang="en-US" b="1" dirty="0" smtClean="0">
                <a:latin typeface="Georgia" panose="02040502050405020303" pitchFamily="18" charset="0"/>
              </a:rPr>
              <a:t>Challenges	</a:t>
            </a:r>
            <a:endParaRPr lang="en-US" b="1" dirty="0">
              <a:latin typeface="Georgia" panose="02040502050405020303" pitchFamily="18" charset="0"/>
            </a:endParaRPr>
          </a:p>
        </p:txBody>
      </p:sp>
      <p:sp>
        <p:nvSpPr>
          <p:cNvPr id="4" name="Content Placeholder 3"/>
          <p:cNvSpPr>
            <a:spLocks noGrp="1"/>
          </p:cNvSpPr>
          <p:nvPr>
            <p:ph sz="half" idx="2"/>
          </p:nvPr>
        </p:nvSpPr>
        <p:spPr>
          <a:xfrm>
            <a:off x="152400" y="1600200"/>
            <a:ext cx="3962400" cy="3276600"/>
          </a:xfrm>
        </p:spPr>
        <p:txBody>
          <a:bodyPr>
            <a:noAutofit/>
          </a:bodyPr>
          <a:lstStyle/>
          <a:p>
            <a:pPr>
              <a:buFont typeface="Wingdings" panose="05000000000000000000" pitchFamily="2" charset="2"/>
              <a:buChar char="§"/>
            </a:pPr>
            <a:r>
              <a:rPr lang="en-US" sz="1700" b="0" dirty="0" smtClean="0">
                <a:latin typeface="Georgia" panose="02040502050405020303" pitchFamily="18" charset="0"/>
              </a:rPr>
              <a:t>Doctors are not getting to know their patients, and are prescribing meds rather than pursuing alternative approaches.</a:t>
            </a:r>
          </a:p>
          <a:p>
            <a:pPr>
              <a:buFont typeface="Wingdings" panose="05000000000000000000" pitchFamily="2" charset="2"/>
              <a:buChar char="§"/>
            </a:pPr>
            <a:r>
              <a:rPr lang="en-US" sz="1700" b="0" dirty="0" smtClean="0">
                <a:latin typeface="Georgia" panose="02040502050405020303" pitchFamily="18" charset="0"/>
              </a:rPr>
              <a:t>Medicines are too easily accessible.</a:t>
            </a:r>
          </a:p>
          <a:p>
            <a:pPr>
              <a:buFont typeface="Wingdings" panose="05000000000000000000" pitchFamily="2" charset="2"/>
              <a:buChar char="§"/>
            </a:pPr>
            <a:r>
              <a:rPr lang="en-US" sz="1700" b="0" dirty="0" smtClean="0">
                <a:latin typeface="Georgia" panose="02040502050405020303" pitchFamily="18" charset="0"/>
              </a:rPr>
              <a:t>Abuse of Adderall is a problem.</a:t>
            </a:r>
          </a:p>
          <a:p>
            <a:pPr>
              <a:buFont typeface="Wingdings" panose="05000000000000000000" pitchFamily="2" charset="2"/>
              <a:buChar char="§"/>
            </a:pPr>
            <a:r>
              <a:rPr lang="en-US" sz="1700" b="0" dirty="0" smtClean="0">
                <a:latin typeface="Georgia" panose="02040502050405020303" pitchFamily="18" charset="0"/>
              </a:rPr>
              <a:t>Students don’t see their medicine-taking behaviors as “Abuse.”</a:t>
            </a:r>
          </a:p>
          <a:p>
            <a:pPr>
              <a:buFont typeface="Wingdings" panose="05000000000000000000" pitchFamily="2" charset="2"/>
              <a:buChar char="§"/>
            </a:pPr>
            <a:r>
              <a:rPr lang="en-US" sz="1700" b="0" dirty="0" smtClean="0">
                <a:latin typeface="Georgia" panose="02040502050405020303" pitchFamily="18" charset="0"/>
              </a:rPr>
              <a:t>Don’t have a comprehensive understanding of how students are misusing and abusing meds.</a:t>
            </a:r>
            <a:endParaRPr lang="en-US" sz="1700" b="0" dirty="0">
              <a:latin typeface="Georgia" panose="02040502050405020303" pitchFamily="18" charset="0"/>
            </a:endParaRPr>
          </a:p>
        </p:txBody>
      </p:sp>
      <p:sp>
        <p:nvSpPr>
          <p:cNvPr id="5" name="Text Placeholder 4"/>
          <p:cNvSpPr>
            <a:spLocks noGrp="1"/>
          </p:cNvSpPr>
          <p:nvPr>
            <p:ph type="body" sz="quarter" idx="3"/>
          </p:nvPr>
        </p:nvSpPr>
        <p:spPr/>
        <p:txBody>
          <a:bodyPr/>
          <a:lstStyle/>
          <a:p>
            <a:r>
              <a:rPr lang="en-US" b="1" dirty="0" smtClean="0">
                <a:latin typeface="Georgia" panose="02040502050405020303" pitchFamily="18" charset="0"/>
              </a:rPr>
              <a:t>Selected Actions</a:t>
            </a:r>
            <a:endParaRPr lang="en-US" b="1" dirty="0">
              <a:latin typeface="Georgia" panose="02040502050405020303" pitchFamily="18" charset="0"/>
            </a:endParaRPr>
          </a:p>
        </p:txBody>
      </p:sp>
      <p:sp>
        <p:nvSpPr>
          <p:cNvPr id="6" name="Content Placeholder 5"/>
          <p:cNvSpPr>
            <a:spLocks noGrp="1"/>
          </p:cNvSpPr>
          <p:nvPr>
            <p:ph sz="quarter" idx="4"/>
          </p:nvPr>
        </p:nvSpPr>
        <p:spPr/>
        <p:txBody>
          <a:bodyPr>
            <a:normAutofit fontScale="70000" lnSpcReduction="20000"/>
          </a:bodyPr>
          <a:lstStyle/>
          <a:p>
            <a:pPr>
              <a:buFont typeface="Wingdings" panose="05000000000000000000" pitchFamily="2" charset="2"/>
              <a:buChar char="§"/>
            </a:pPr>
            <a:r>
              <a:rPr lang="en-US" b="0" dirty="0">
                <a:latin typeface="Georgia" panose="02040502050405020303" pitchFamily="18" charset="0"/>
              </a:rPr>
              <a:t>Support educating healthcare professionals about the problems associated with </a:t>
            </a:r>
            <a:r>
              <a:rPr lang="en-US" b="0" dirty="0" smtClean="0">
                <a:latin typeface="Georgia" panose="02040502050405020303" pitchFamily="18" charset="0"/>
              </a:rPr>
              <a:t>over-prescribing.</a:t>
            </a:r>
          </a:p>
          <a:p>
            <a:pPr>
              <a:buFont typeface="Wingdings" panose="05000000000000000000" pitchFamily="2" charset="2"/>
              <a:buChar char="§"/>
            </a:pPr>
            <a:r>
              <a:rPr lang="en-US" b="0" dirty="0">
                <a:latin typeface="Georgia" panose="02040502050405020303" pitchFamily="18" charset="0"/>
              </a:rPr>
              <a:t>Create a two-minute video that accurately depicts the realities of </a:t>
            </a:r>
            <a:r>
              <a:rPr lang="en-US" b="0" dirty="0" smtClean="0">
                <a:latin typeface="Georgia" panose="02040502050405020303" pitchFamily="18" charset="0"/>
              </a:rPr>
              <a:t>overprescribing, and require its viewing!</a:t>
            </a:r>
          </a:p>
          <a:p>
            <a:pPr>
              <a:buFont typeface="Wingdings" panose="05000000000000000000" pitchFamily="2" charset="2"/>
              <a:buChar char="§"/>
            </a:pPr>
            <a:r>
              <a:rPr lang="en-US" b="0" dirty="0">
                <a:latin typeface="Georgia" panose="02040502050405020303" pitchFamily="18" charset="0"/>
              </a:rPr>
              <a:t>Encourage the development of student, staff and faculty seminars on Adderall abuse: </a:t>
            </a:r>
          </a:p>
        </p:txBody>
      </p:sp>
      <p:pic>
        <p:nvPicPr>
          <p:cNvPr id="7" name="Picture 2" descr="National Council on Patient Information and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4680" y="218543"/>
            <a:ext cx="1676400" cy="1118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1879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Lack of Resources</a:t>
            </a:r>
            <a:endParaRPr lang="en-US" b="1" dirty="0">
              <a:latin typeface="Georgia" panose="02040502050405020303" pitchFamily="18" charset="0"/>
            </a:endParaRPr>
          </a:p>
        </p:txBody>
      </p:sp>
      <p:sp>
        <p:nvSpPr>
          <p:cNvPr id="3" name="Text Placeholder 2"/>
          <p:cNvSpPr>
            <a:spLocks noGrp="1"/>
          </p:cNvSpPr>
          <p:nvPr>
            <p:ph type="body" idx="1"/>
          </p:nvPr>
        </p:nvSpPr>
        <p:spPr>
          <a:xfrm>
            <a:off x="838200" y="1568412"/>
            <a:ext cx="3200400" cy="548640"/>
          </a:xfrm>
        </p:spPr>
        <p:txBody>
          <a:bodyPr/>
          <a:lstStyle/>
          <a:p>
            <a:r>
              <a:rPr lang="en-US" b="1" dirty="0" smtClean="0">
                <a:latin typeface="Georgia" panose="02040502050405020303" pitchFamily="18" charset="0"/>
              </a:rPr>
              <a:t>Challenges</a:t>
            </a:r>
            <a:endParaRPr lang="en-US" b="1" dirty="0">
              <a:latin typeface="Georgia" panose="02040502050405020303" pitchFamily="18" charset="0"/>
            </a:endParaRPr>
          </a:p>
        </p:txBody>
      </p:sp>
      <p:sp>
        <p:nvSpPr>
          <p:cNvPr id="4" name="Content Placeholder 3"/>
          <p:cNvSpPr>
            <a:spLocks noGrp="1"/>
          </p:cNvSpPr>
          <p:nvPr>
            <p:ph sz="half" idx="2"/>
          </p:nvPr>
        </p:nvSpPr>
        <p:spPr>
          <a:xfrm>
            <a:off x="838200" y="2133600"/>
            <a:ext cx="3200400" cy="3108960"/>
          </a:xfrm>
        </p:spPr>
        <p:txBody>
          <a:bodyPr>
            <a:normAutofit fontScale="77500" lnSpcReduction="20000"/>
          </a:bodyPr>
          <a:lstStyle/>
          <a:p>
            <a:pPr>
              <a:buFont typeface="Wingdings" panose="05000000000000000000" pitchFamily="2" charset="2"/>
              <a:buChar char="§"/>
            </a:pPr>
            <a:r>
              <a:rPr lang="en-US" b="0" dirty="0" smtClean="0">
                <a:latin typeface="Georgia" panose="02040502050405020303" pitchFamily="18" charset="0"/>
              </a:rPr>
              <a:t>Lack of awareness about on- and off-campus resources.</a:t>
            </a:r>
          </a:p>
          <a:p>
            <a:pPr>
              <a:buFont typeface="Wingdings" panose="05000000000000000000" pitchFamily="2" charset="2"/>
              <a:buChar char="§"/>
            </a:pPr>
            <a:r>
              <a:rPr lang="en-US" b="0" dirty="0" smtClean="0">
                <a:latin typeface="Georgia" panose="02040502050405020303" pitchFamily="18" charset="0"/>
              </a:rPr>
              <a:t>Absence of treatment availability.</a:t>
            </a:r>
          </a:p>
          <a:p>
            <a:pPr>
              <a:buFont typeface="Wingdings" panose="05000000000000000000" pitchFamily="2" charset="2"/>
              <a:buChar char="§"/>
            </a:pPr>
            <a:r>
              <a:rPr lang="en-US" b="0" dirty="0" smtClean="0">
                <a:latin typeface="Georgia" panose="02040502050405020303" pitchFamily="18" charset="0"/>
              </a:rPr>
              <a:t>Students aren’t engaged in creating solutions.</a:t>
            </a:r>
          </a:p>
          <a:p>
            <a:pPr>
              <a:buFont typeface="Wingdings" panose="05000000000000000000" pitchFamily="2" charset="2"/>
              <a:buChar char="§"/>
            </a:pPr>
            <a:r>
              <a:rPr lang="en-US" b="0" dirty="0" smtClean="0">
                <a:latin typeface="Georgia" panose="02040502050405020303" pitchFamily="18" charset="0"/>
              </a:rPr>
              <a:t>Some students will </a:t>
            </a:r>
            <a:r>
              <a:rPr lang="en-US" b="0" i="1" dirty="0" smtClean="0">
                <a:latin typeface="Georgia" panose="02040502050405020303" pitchFamily="18" charset="0"/>
              </a:rPr>
              <a:t>never </a:t>
            </a:r>
            <a:r>
              <a:rPr lang="en-US" b="0" dirty="0" smtClean="0">
                <a:latin typeface="Georgia" panose="02040502050405020303" pitchFamily="18" charset="0"/>
              </a:rPr>
              <a:t>seek help – how can we reach </a:t>
            </a:r>
            <a:r>
              <a:rPr lang="en-US" b="0" i="1" dirty="0" smtClean="0">
                <a:latin typeface="Georgia" panose="02040502050405020303" pitchFamily="18" charset="0"/>
              </a:rPr>
              <a:t>these</a:t>
            </a:r>
            <a:r>
              <a:rPr lang="en-US" b="0" dirty="0" smtClean="0">
                <a:latin typeface="Georgia" panose="02040502050405020303" pitchFamily="18" charset="0"/>
              </a:rPr>
              <a:t> students?</a:t>
            </a:r>
            <a:endParaRPr lang="en-US" b="0" dirty="0">
              <a:latin typeface="Georgia" panose="02040502050405020303" pitchFamily="18" charset="0"/>
            </a:endParaRPr>
          </a:p>
        </p:txBody>
      </p:sp>
      <p:sp>
        <p:nvSpPr>
          <p:cNvPr id="5" name="Text Placeholder 4"/>
          <p:cNvSpPr>
            <a:spLocks noGrp="1"/>
          </p:cNvSpPr>
          <p:nvPr>
            <p:ph type="body" sz="quarter" idx="3"/>
          </p:nvPr>
        </p:nvSpPr>
        <p:spPr>
          <a:xfrm>
            <a:off x="4724400" y="838200"/>
            <a:ext cx="3200400" cy="548640"/>
          </a:xfrm>
        </p:spPr>
        <p:txBody>
          <a:bodyPr/>
          <a:lstStyle/>
          <a:p>
            <a:r>
              <a:rPr lang="en-US" b="1" dirty="0" smtClean="0">
                <a:latin typeface="Georgia" panose="02040502050405020303" pitchFamily="18" charset="0"/>
              </a:rPr>
              <a:t>Selected actions</a:t>
            </a:r>
            <a:endParaRPr lang="en-US" b="1" dirty="0">
              <a:latin typeface="Georgia" panose="02040502050405020303" pitchFamily="18" charset="0"/>
            </a:endParaRPr>
          </a:p>
        </p:txBody>
      </p:sp>
      <p:sp>
        <p:nvSpPr>
          <p:cNvPr id="6" name="Content Placeholder 5"/>
          <p:cNvSpPr>
            <a:spLocks noGrp="1"/>
          </p:cNvSpPr>
          <p:nvPr>
            <p:ph sz="quarter" idx="4"/>
          </p:nvPr>
        </p:nvSpPr>
        <p:spPr>
          <a:xfrm>
            <a:off x="4038600" y="1524000"/>
            <a:ext cx="4419600" cy="3657600"/>
          </a:xfrm>
        </p:spPr>
        <p:txBody>
          <a:bodyPr>
            <a:normAutofit fontScale="70000" lnSpcReduction="20000"/>
          </a:bodyPr>
          <a:lstStyle/>
          <a:p>
            <a:pPr>
              <a:buFont typeface="Wingdings" panose="05000000000000000000" pitchFamily="2" charset="2"/>
              <a:buChar char="§"/>
            </a:pPr>
            <a:r>
              <a:rPr lang="en-US" b="0" dirty="0" smtClean="0">
                <a:latin typeface="Georgia" panose="02040502050405020303" pitchFamily="18" charset="0"/>
              </a:rPr>
              <a:t>Consistent and regular promotion of resources, using positive messaging.</a:t>
            </a:r>
          </a:p>
          <a:p>
            <a:pPr>
              <a:buFont typeface="Wingdings" panose="05000000000000000000" pitchFamily="2" charset="2"/>
              <a:buChar char="§"/>
            </a:pPr>
            <a:r>
              <a:rPr lang="en-US" b="0" dirty="0">
                <a:latin typeface="Georgia" panose="02040502050405020303" pitchFamily="18" charset="0"/>
              </a:rPr>
              <a:t>C</a:t>
            </a:r>
            <a:r>
              <a:rPr lang="en-US" b="0" dirty="0" smtClean="0">
                <a:latin typeface="Georgia" panose="02040502050405020303" pitchFamily="18" charset="0"/>
              </a:rPr>
              <a:t>ounseling center as a go-to alternative.</a:t>
            </a:r>
          </a:p>
          <a:p>
            <a:pPr>
              <a:buFont typeface="Wingdings" panose="05000000000000000000" pitchFamily="2" charset="2"/>
              <a:buChar char="§"/>
            </a:pPr>
            <a:r>
              <a:rPr lang="en-US" b="0" dirty="0" smtClean="0">
                <a:latin typeface="Georgia" panose="02040502050405020303" pitchFamily="18" charset="0"/>
              </a:rPr>
              <a:t>Support that’s available at “all hours.”</a:t>
            </a:r>
          </a:p>
          <a:p>
            <a:pPr>
              <a:buFont typeface="Wingdings" panose="05000000000000000000" pitchFamily="2" charset="2"/>
              <a:buChar char="§"/>
            </a:pPr>
            <a:r>
              <a:rPr lang="en-US" b="0" dirty="0" smtClean="0">
                <a:latin typeface="Georgia" panose="02040502050405020303" pitchFamily="18" charset="0"/>
              </a:rPr>
              <a:t>An app  that notifies students of alcohol-free alternatives, and monitors stress levels and signs of depression.</a:t>
            </a:r>
          </a:p>
          <a:p>
            <a:pPr>
              <a:buFont typeface="Wingdings" panose="05000000000000000000" pitchFamily="2" charset="2"/>
              <a:buChar char="§"/>
            </a:pPr>
            <a:r>
              <a:rPr lang="en-US" b="0" dirty="0">
                <a:latin typeface="Georgia" panose="02040502050405020303" pitchFamily="18" charset="0"/>
              </a:rPr>
              <a:t>P</a:t>
            </a:r>
            <a:r>
              <a:rPr lang="en-US" b="0" dirty="0" smtClean="0">
                <a:latin typeface="Georgia" panose="02040502050405020303" pitchFamily="18" charset="0"/>
              </a:rPr>
              <a:t>arents and guardians dialogues.</a:t>
            </a:r>
          </a:p>
          <a:p>
            <a:pPr>
              <a:buFont typeface="Wingdings" panose="05000000000000000000" pitchFamily="2" charset="2"/>
              <a:buChar char="§"/>
            </a:pPr>
            <a:r>
              <a:rPr lang="en-US" b="0" dirty="0">
                <a:latin typeface="Georgia" panose="02040502050405020303" pitchFamily="18" charset="0"/>
              </a:rPr>
              <a:t>U</a:t>
            </a:r>
            <a:r>
              <a:rPr lang="en-US" b="0" dirty="0" smtClean="0">
                <a:latin typeface="Georgia" panose="02040502050405020303" pitchFamily="18" charset="0"/>
              </a:rPr>
              <a:t>niversal </a:t>
            </a:r>
            <a:r>
              <a:rPr lang="en-US" b="0" dirty="0">
                <a:latin typeface="Georgia" panose="02040502050405020303" pitchFamily="18" charset="0"/>
              </a:rPr>
              <a:t>screening for all </a:t>
            </a:r>
            <a:r>
              <a:rPr lang="en-US" b="0" dirty="0" smtClean="0">
                <a:latin typeface="Georgia" panose="02040502050405020303" pitchFamily="18" charset="0"/>
              </a:rPr>
              <a:t>students</a:t>
            </a:r>
          </a:p>
          <a:p>
            <a:pPr>
              <a:buFont typeface="Wingdings" panose="05000000000000000000" pitchFamily="2" charset="2"/>
              <a:buChar char="§"/>
            </a:pPr>
            <a:r>
              <a:rPr lang="en-US" b="0" dirty="0" smtClean="0">
                <a:latin typeface="Georgia" panose="02040502050405020303" pitchFamily="18" charset="0"/>
              </a:rPr>
              <a:t>Designated </a:t>
            </a:r>
            <a:r>
              <a:rPr lang="en-US" b="0" dirty="0">
                <a:latin typeface="Georgia" panose="02040502050405020303" pitchFamily="18" charset="0"/>
              </a:rPr>
              <a:t>safe </a:t>
            </a:r>
            <a:r>
              <a:rPr lang="en-US" b="0" dirty="0" smtClean="0">
                <a:latin typeface="Georgia" panose="02040502050405020303" pitchFamily="18" charset="0"/>
              </a:rPr>
              <a:t>havens.</a:t>
            </a:r>
          </a:p>
          <a:p>
            <a:pPr>
              <a:buFont typeface="Wingdings" panose="05000000000000000000" pitchFamily="2" charset="2"/>
              <a:buChar char="§"/>
            </a:pPr>
            <a:r>
              <a:rPr lang="en-US" b="0" dirty="0" smtClean="0">
                <a:latin typeface="Georgia" panose="02040502050405020303" pitchFamily="18" charset="0"/>
              </a:rPr>
              <a:t>Health and Wellness Committee that solidly supported by Campus administrators.</a:t>
            </a:r>
            <a:endParaRPr lang="en-US" b="0" dirty="0">
              <a:latin typeface="Georgia" panose="02040502050405020303" pitchFamily="18" charset="0"/>
            </a:endParaRPr>
          </a:p>
        </p:txBody>
      </p:sp>
      <p:pic>
        <p:nvPicPr>
          <p:cNvPr id="7" name="Picture 2" descr="National Council on Patient Information and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3" y="35257"/>
            <a:ext cx="2105167" cy="1578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0452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Social media</a:t>
            </a:r>
            <a:endParaRPr lang="en-US" b="1" dirty="0">
              <a:latin typeface="Georgia" panose="02040502050405020303" pitchFamily="18" charset="0"/>
            </a:endParaRPr>
          </a:p>
        </p:txBody>
      </p:sp>
      <p:sp>
        <p:nvSpPr>
          <p:cNvPr id="3" name="Text Placeholder 2"/>
          <p:cNvSpPr>
            <a:spLocks noGrp="1"/>
          </p:cNvSpPr>
          <p:nvPr>
            <p:ph type="body" idx="1"/>
          </p:nvPr>
        </p:nvSpPr>
        <p:spPr>
          <a:xfrm>
            <a:off x="838200" y="914400"/>
            <a:ext cx="3185160" cy="381000"/>
          </a:xfrm>
        </p:spPr>
        <p:txBody>
          <a:bodyPr/>
          <a:lstStyle/>
          <a:p>
            <a:r>
              <a:rPr lang="en-US" b="1" dirty="0" smtClean="0">
                <a:latin typeface="Georgia" panose="02040502050405020303" pitchFamily="18" charset="0"/>
              </a:rPr>
              <a:t>Challenges</a:t>
            </a:r>
            <a:r>
              <a:rPr lang="en-US" dirty="0" smtClean="0"/>
              <a:t>	</a:t>
            </a:r>
            <a:endParaRPr lang="en-US" dirty="0"/>
          </a:p>
        </p:txBody>
      </p:sp>
      <p:sp>
        <p:nvSpPr>
          <p:cNvPr id="4" name="Content Placeholder 3"/>
          <p:cNvSpPr>
            <a:spLocks noGrp="1"/>
          </p:cNvSpPr>
          <p:nvPr>
            <p:ph sz="half" idx="2"/>
          </p:nvPr>
        </p:nvSpPr>
        <p:spPr>
          <a:xfrm>
            <a:off x="457200" y="1447800"/>
            <a:ext cx="3429000" cy="3429000"/>
          </a:xfrm>
        </p:spPr>
        <p:txBody>
          <a:bodyPr>
            <a:normAutofit fontScale="62500" lnSpcReduction="20000"/>
          </a:bodyPr>
          <a:lstStyle/>
          <a:p>
            <a:pPr lvl="0">
              <a:buFont typeface="Wingdings" panose="05000000000000000000" pitchFamily="2" charset="2"/>
              <a:buChar char="§"/>
            </a:pPr>
            <a:r>
              <a:rPr lang="en-US" sz="2600" b="0" dirty="0">
                <a:latin typeface="Georgia" panose="02040502050405020303" pitchFamily="18" charset="0"/>
              </a:rPr>
              <a:t>Social media is being used to promote drug-taking activities and behaviors, sending the wrong message – that drug taking is the norm.</a:t>
            </a:r>
          </a:p>
          <a:p>
            <a:pPr marL="0" indent="0"/>
            <a:endParaRPr lang="en-US" sz="2600" b="0" dirty="0">
              <a:latin typeface="Georgia" panose="02040502050405020303" pitchFamily="18" charset="0"/>
            </a:endParaRPr>
          </a:p>
          <a:p>
            <a:pPr lvl="0">
              <a:buFont typeface="Wingdings" panose="05000000000000000000" pitchFamily="2" charset="2"/>
              <a:buChar char="§"/>
            </a:pPr>
            <a:r>
              <a:rPr lang="en-US" sz="2600" b="0" dirty="0">
                <a:latin typeface="Georgia" panose="02040502050405020303" pitchFamily="18" charset="0"/>
              </a:rPr>
              <a:t>What we see on TV and in the movies condones drug use. </a:t>
            </a:r>
          </a:p>
          <a:p>
            <a:pPr marL="0" indent="0"/>
            <a:endParaRPr lang="en-US" sz="2600" b="0" dirty="0">
              <a:latin typeface="Georgia" panose="02040502050405020303" pitchFamily="18" charset="0"/>
            </a:endParaRPr>
          </a:p>
          <a:p>
            <a:pPr lvl="0">
              <a:buFont typeface="Wingdings" panose="05000000000000000000" pitchFamily="2" charset="2"/>
              <a:buChar char="§"/>
            </a:pPr>
            <a:r>
              <a:rPr lang="en-US" sz="2600" b="0" dirty="0">
                <a:latin typeface="Georgia" panose="02040502050405020303" pitchFamily="18" charset="0"/>
              </a:rPr>
              <a:t>The administration is powerless to stop these messages from being broadcast over the airwaves.  </a:t>
            </a:r>
          </a:p>
          <a:p>
            <a:pPr>
              <a:buFont typeface="Wingdings" panose="05000000000000000000" pitchFamily="2" charset="2"/>
              <a:buChar char="§"/>
            </a:pPr>
            <a:endParaRPr lang="en-US" b="0" dirty="0">
              <a:latin typeface="Georgia" panose="02040502050405020303" pitchFamily="18" charset="0"/>
            </a:endParaRPr>
          </a:p>
        </p:txBody>
      </p:sp>
      <p:sp>
        <p:nvSpPr>
          <p:cNvPr id="5" name="Text Placeholder 4"/>
          <p:cNvSpPr>
            <a:spLocks noGrp="1"/>
          </p:cNvSpPr>
          <p:nvPr>
            <p:ph type="body" sz="quarter" idx="3"/>
          </p:nvPr>
        </p:nvSpPr>
        <p:spPr>
          <a:xfrm>
            <a:off x="4724400" y="762000"/>
            <a:ext cx="3200400" cy="548640"/>
          </a:xfrm>
        </p:spPr>
        <p:txBody>
          <a:bodyPr/>
          <a:lstStyle/>
          <a:p>
            <a:r>
              <a:rPr lang="en-US" b="1" dirty="0" smtClean="0">
                <a:latin typeface="Georgia" panose="02040502050405020303" pitchFamily="18" charset="0"/>
              </a:rPr>
              <a:t>Selected actions</a:t>
            </a:r>
            <a:endParaRPr lang="en-US" b="1" dirty="0">
              <a:latin typeface="Georgia" panose="02040502050405020303" pitchFamily="18" charset="0"/>
            </a:endParaRPr>
          </a:p>
        </p:txBody>
      </p:sp>
      <p:sp>
        <p:nvSpPr>
          <p:cNvPr id="6" name="Content Placeholder 5"/>
          <p:cNvSpPr>
            <a:spLocks noGrp="1"/>
          </p:cNvSpPr>
          <p:nvPr>
            <p:ph sz="quarter" idx="4"/>
          </p:nvPr>
        </p:nvSpPr>
        <p:spPr>
          <a:xfrm>
            <a:off x="4700016" y="1295400"/>
            <a:ext cx="3377184" cy="3515408"/>
          </a:xfrm>
        </p:spPr>
        <p:txBody>
          <a:bodyPr>
            <a:normAutofit fontScale="70000" lnSpcReduction="20000"/>
          </a:bodyPr>
          <a:lstStyle/>
          <a:p>
            <a:pPr lvl="0">
              <a:buFont typeface="Wingdings" panose="05000000000000000000" pitchFamily="2" charset="2"/>
              <a:buChar char="§"/>
            </a:pPr>
            <a:r>
              <a:rPr lang="en-US" b="0" dirty="0">
                <a:latin typeface="Georgia" panose="02040502050405020303" pitchFamily="18" charset="0"/>
              </a:rPr>
              <a:t>F</a:t>
            </a:r>
            <a:r>
              <a:rPr lang="en-US" b="0" dirty="0" smtClean="0">
                <a:latin typeface="Georgia" panose="02040502050405020303" pitchFamily="18" charset="0"/>
              </a:rPr>
              <a:t>ocus </a:t>
            </a:r>
            <a:r>
              <a:rPr lang="en-US" b="0" dirty="0">
                <a:latin typeface="Georgia" panose="02040502050405020303" pitchFamily="18" charset="0"/>
              </a:rPr>
              <a:t>groups or informal discussions with students to confirm the methods and messaging they are receiving and sending about alcohol and other drugs. </a:t>
            </a:r>
          </a:p>
          <a:p>
            <a:pPr>
              <a:buFont typeface="Wingdings" panose="05000000000000000000" pitchFamily="2" charset="2"/>
              <a:buChar char="§"/>
            </a:pPr>
            <a:r>
              <a:rPr lang="en-US" b="0" dirty="0">
                <a:latin typeface="Georgia" panose="02040502050405020303" pitchFamily="18" charset="0"/>
              </a:rPr>
              <a:t>Acknowledge the role that media plays in influencing drug and alcohol </a:t>
            </a:r>
            <a:r>
              <a:rPr lang="en-US" b="0" dirty="0" smtClean="0">
                <a:latin typeface="Georgia" panose="02040502050405020303" pitchFamily="18" charset="0"/>
              </a:rPr>
              <a:t>abuse.</a:t>
            </a:r>
          </a:p>
          <a:p>
            <a:pPr>
              <a:buFont typeface="Wingdings" panose="05000000000000000000" pitchFamily="2" charset="2"/>
              <a:buChar char="§"/>
            </a:pPr>
            <a:r>
              <a:rPr lang="en-US" b="0" dirty="0">
                <a:latin typeface="Georgia" panose="02040502050405020303" pitchFamily="18" charset="0"/>
              </a:rPr>
              <a:t>Build opportunities where students and university staff and faculty can communicate with each </a:t>
            </a:r>
            <a:r>
              <a:rPr lang="en-US" b="0" dirty="0" smtClean="0">
                <a:latin typeface="Georgia" panose="02040502050405020303" pitchFamily="18" charset="0"/>
              </a:rPr>
              <a:t>other.</a:t>
            </a:r>
            <a:endParaRPr lang="en-US" b="0" dirty="0">
              <a:latin typeface="Georgia" panose="02040502050405020303" pitchFamily="18" charset="0"/>
            </a:endParaRPr>
          </a:p>
        </p:txBody>
      </p:sp>
      <p:pic>
        <p:nvPicPr>
          <p:cNvPr id="7" name="Picture 2" descr="National Council on Patient Information and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Serendipity - YouTube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95600" y="4572000"/>
            <a:ext cx="3332476" cy="2094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1511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914400"/>
            <a:ext cx="1752600" cy="1314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b="1" dirty="0" smtClean="0">
                <a:latin typeface="Georgia" panose="02040502050405020303" pitchFamily="18" charset="0"/>
              </a:rPr>
              <a:t>Your Presenters</a:t>
            </a:r>
            <a:endParaRPr lang="en-US" b="1" dirty="0">
              <a:latin typeface="Georgia" panose="02040502050405020303" pitchFamily="18" charset="0"/>
            </a:endParaRPr>
          </a:p>
        </p:txBody>
      </p:sp>
      <p:sp>
        <p:nvSpPr>
          <p:cNvPr id="3" name="Content Placeholder 2"/>
          <p:cNvSpPr>
            <a:spLocks noGrp="1"/>
          </p:cNvSpPr>
          <p:nvPr>
            <p:ph idx="1"/>
          </p:nvPr>
        </p:nvSpPr>
        <p:spPr>
          <a:xfrm>
            <a:off x="822960" y="1100628"/>
            <a:ext cx="5044440" cy="3579849"/>
          </a:xfrm>
        </p:spPr>
        <p:txBody>
          <a:bodyPr/>
          <a:lstStyle/>
          <a:p>
            <a:pPr>
              <a:buFont typeface="Wingdings" panose="05000000000000000000" pitchFamily="2" charset="2"/>
              <a:buChar char="ü"/>
            </a:pPr>
            <a:r>
              <a:rPr lang="en-US" dirty="0" smtClean="0">
                <a:latin typeface="Georgia" panose="02040502050405020303" pitchFamily="18" charset="0"/>
              </a:rPr>
              <a:t>W. Ray Bullman, Executive Vice-President, National Council on Patient Information and Education</a:t>
            </a:r>
          </a:p>
          <a:p>
            <a:pPr marL="0" indent="0"/>
            <a:endParaRPr lang="en-US" dirty="0">
              <a:latin typeface="Georgia" panose="02040502050405020303" pitchFamily="18" charset="0"/>
            </a:endParaRPr>
          </a:p>
          <a:p>
            <a:pPr>
              <a:buFont typeface="Wingdings" panose="05000000000000000000" pitchFamily="2" charset="2"/>
              <a:buChar char="ü"/>
            </a:pPr>
            <a:r>
              <a:rPr lang="en-US" dirty="0" smtClean="0">
                <a:latin typeface="Georgia" panose="02040502050405020303" pitchFamily="18" charset="0"/>
              </a:rPr>
              <a:t>Ayana Evans, Howard University Undergraduate Student</a:t>
            </a:r>
          </a:p>
          <a:p>
            <a:pPr>
              <a:buFont typeface="Wingdings" panose="05000000000000000000" pitchFamily="2" charset="2"/>
              <a:buChar char="ü"/>
            </a:pPr>
            <a:endParaRPr lang="en-US" dirty="0">
              <a:latin typeface="Georgia" panose="02040502050405020303" pitchFamily="18" charset="0"/>
            </a:endParaRPr>
          </a:p>
          <a:p>
            <a:pPr>
              <a:buFont typeface="Wingdings" panose="05000000000000000000" pitchFamily="2" charset="2"/>
              <a:buChar char="ü"/>
            </a:pPr>
            <a:r>
              <a:rPr lang="en-US" dirty="0" smtClean="0">
                <a:latin typeface="Georgia" panose="02040502050405020303" pitchFamily="18" charset="0"/>
              </a:rPr>
              <a:t>Ashley Washington, Howard University Doctor of Pharmacy Candidate</a:t>
            </a:r>
            <a:endParaRPr lang="en-US" dirty="0">
              <a:latin typeface="Georgia" panose="02040502050405020303" pitchFamily="18" charset="0"/>
            </a:endParaRPr>
          </a:p>
        </p:txBody>
      </p:sp>
      <p:pic>
        <p:nvPicPr>
          <p:cNvPr id="4" name="Picture 2" descr="National Council on Patient Information and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756471"/>
            <a:ext cx="1752600" cy="48438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photo.PNG"/>
          <p:cNvPicPr>
            <a:picLocks noChangeAspect="1"/>
          </p:cNvPicPr>
          <p:nvPr/>
        </p:nvPicPr>
        <p:blipFill rotWithShape="1">
          <a:blip r:embed="rId5" cstate="print">
            <a:extLst>
              <a:ext uri="{28A0092B-C50C-407E-A947-70E740481C1C}">
                <a14:useLocalDpi xmlns:a14="http://schemas.microsoft.com/office/drawing/2010/main" val="0"/>
              </a:ext>
            </a:extLst>
          </a:blip>
          <a:srcRect l="7647" b="3942"/>
          <a:stretch/>
        </p:blipFill>
        <p:spPr>
          <a:xfrm>
            <a:off x="6019800" y="1600200"/>
            <a:ext cx="1205365"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Barb\AppData\Local\Microsoft\Windows\Temporary Internet Files\Content.Outlook\ZR30T1DC\IMG_0652 - Version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2514600"/>
            <a:ext cx="13716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52839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anose="02040502050405020303" pitchFamily="18" charset="0"/>
              </a:rPr>
              <a:t>Why we care…</a:t>
            </a:r>
            <a:endParaRPr lang="en-US" b="1" dirty="0">
              <a:latin typeface="Georgia" panose="02040502050405020303" pitchFamily="18" charset="0"/>
            </a:endParaRPr>
          </a:p>
        </p:txBody>
      </p:sp>
      <p:sp>
        <p:nvSpPr>
          <p:cNvPr id="3" name="Content Placeholder 2"/>
          <p:cNvSpPr>
            <a:spLocks noGrp="1"/>
          </p:cNvSpPr>
          <p:nvPr>
            <p:ph idx="1"/>
          </p:nvPr>
        </p:nvSpPr>
        <p:spPr>
          <a:xfrm>
            <a:off x="228600" y="609600"/>
            <a:ext cx="4572000" cy="5257800"/>
          </a:xfrm>
        </p:spPr>
        <p:txBody>
          <a:bodyPr>
            <a:normAutofit/>
          </a:bodyPr>
          <a:lstStyle/>
          <a:p>
            <a:pPr marL="0" indent="0"/>
            <a:endParaRPr lang="en-US" sz="2000" b="0" dirty="0" smtClean="0">
              <a:latin typeface="Georgia" panose="02040502050405020303" pitchFamily="18" charset="0"/>
            </a:endParaRPr>
          </a:p>
          <a:p>
            <a:pPr marL="457200" indent="-457200">
              <a:buFont typeface="+mj-lt"/>
              <a:buAutoNum type="arabicPeriod"/>
            </a:pPr>
            <a:r>
              <a:rPr lang="en-US" sz="2000" b="0" dirty="0" smtClean="0">
                <a:latin typeface="Georgia" panose="02040502050405020303" pitchFamily="18" charset="0"/>
              </a:rPr>
              <a:t>How can we do a better job of creating connections between prescription drug abuse and the risk and protective factors that influence/protect students from abusing these medicines?</a:t>
            </a:r>
          </a:p>
          <a:p>
            <a:pPr marL="457200" indent="-457200">
              <a:buFont typeface="+mj-lt"/>
              <a:buAutoNum type="arabicPeriod"/>
            </a:pPr>
            <a:r>
              <a:rPr lang="en-US" sz="2000" b="0" dirty="0" smtClean="0">
                <a:latin typeface="Georgia" panose="02040502050405020303" pitchFamily="18" charset="0"/>
              </a:rPr>
              <a:t>What parallels can we draw? Correlating issues and/or populations?</a:t>
            </a:r>
          </a:p>
          <a:p>
            <a:pPr marL="457200" indent="-457200">
              <a:buFont typeface="+mj-lt"/>
              <a:buAutoNum type="arabicPeriod"/>
            </a:pPr>
            <a:r>
              <a:rPr lang="en-US" sz="2000" b="0" dirty="0" smtClean="0">
                <a:latin typeface="Georgia" panose="02040502050405020303" pitchFamily="18" charset="0"/>
              </a:rPr>
              <a:t>How can YOU bring some of these issues and recommendations to light on your campus?</a:t>
            </a:r>
          </a:p>
          <a:p>
            <a:pPr marL="457200" indent="-457200">
              <a:buFont typeface="+mj-lt"/>
              <a:buAutoNum type="arabicPeriod"/>
            </a:pPr>
            <a:endParaRPr lang="en-US" sz="2000" b="0" dirty="0">
              <a:latin typeface="Georgia" panose="02040502050405020303" pitchFamily="18" charset="0"/>
            </a:endParaRPr>
          </a:p>
        </p:txBody>
      </p:sp>
      <p:pic>
        <p:nvPicPr>
          <p:cNvPr id="4" name="Picture 2" descr="National Council on Patient Information and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041"/>
          <a:stretch/>
        </p:blipFill>
        <p:spPr>
          <a:xfrm>
            <a:off x="4876800" y="457200"/>
            <a:ext cx="4024859"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87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anose="02040502050405020303" pitchFamily="18" charset="0"/>
              </a:rPr>
              <a:t>Let’s talk about it!</a:t>
            </a:r>
            <a:endParaRPr lang="en-US" b="1" dirty="0">
              <a:latin typeface="Georgia" panose="02040502050405020303" pitchFamily="18" charset="0"/>
            </a:endParaRPr>
          </a:p>
        </p:txBody>
      </p:sp>
      <p:pic>
        <p:nvPicPr>
          <p:cNvPr id="4" name="Picture 2" descr="National Council on Patient Information and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1066800"/>
            <a:ext cx="6019800" cy="4514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9803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anose="02040502050405020303" pitchFamily="18" charset="0"/>
              </a:rPr>
              <a:t>Thanks for Participating</a:t>
            </a:r>
            <a:endParaRPr lang="en-US" b="1" dirty="0">
              <a:latin typeface="Georgia" panose="02040502050405020303" pitchFamily="18" charset="0"/>
            </a:endParaRPr>
          </a:p>
        </p:txBody>
      </p:sp>
      <p:sp>
        <p:nvSpPr>
          <p:cNvPr id="3" name="Content Placeholder 2"/>
          <p:cNvSpPr>
            <a:spLocks noGrp="1"/>
          </p:cNvSpPr>
          <p:nvPr>
            <p:ph idx="1"/>
          </p:nvPr>
        </p:nvSpPr>
        <p:spPr/>
        <p:txBody>
          <a:bodyPr/>
          <a:lstStyle/>
          <a:p>
            <a:r>
              <a:rPr lang="en-US" sz="2000" dirty="0" smtClean="0">
                <a:latin typeface="Georgia" panose="02040502050405020303" pitchFamily="18" charset="0"/>
              </a:rPr>
              <a:t>To learn more….</a:t>
            </a:r>
          </a:p>
          <a:p>
            <a:endParaRPr lang="en-US" sz="2000" dirty="0">
              <a:latin typeface="Georgia" panose="02040502050405020303" pitchFamily="18" charset="0"/>
            </a:endParaRPr>
          </a:p>
          <a:p>
            <a:r>
              <a:rPr lang="en-US" sz="2000" dirty="0" smtClean="0">
                <a:latin typeface="Georgia" panose="02040502050405020303" pitchFamily="18" charset="0"/>
              </a:rPr>
              <a:t>Ray Bullman</a:t>
            </a:r>
          </a:p>
          <a:p>
            <a:r>
              <a:rPr lang="en-US" sz="2000" dirty="0" smtClean="0">
                <a:latin typeface="Georgia" panose="02040502050405020303" pitchFamily="18" charset="0"/>
              </a:rPr>
              <a:t>National Council on Patient Information and Education</a:t>
            </a:r>
          </a:p>
          <a:p>
            <a:r>
              <a:rPr lang="en-US" sz="2000" dirty="0" smtClean="0">
                <a:latin typeface="Georgia" panose="02040502050405020303" pitchFamily="18" charset="0"/>
              </a:rPr>
              <a:t>301.340.3940</a:t>
            </a:r>
          </a:p>
          <a:p>
            <a:r>
              <a:rPr lang="en-US" sz="2000" dirty="0" smtClean="0">
                <a:latin typeface="Georgia" panose="02040502050405020303" pitchFamily="18" charset="0"/>
                <a:hlinkClick r:id="rId3"/>
              </a:rPr>
              <a:t>bullman@ncpie.org</a:t>
            </a:r>
            <a:endParaRPr lang="en-US" sz="2000" dirty="0" smtClean="0">
              <a:latin typeface="Georgia" panose="02040502050405020303" pitchFamily="18" charset="0"/>
            </a:endParaRPr>
          </a:p>
          <a:p>
            <a:r>
              <a:rPr lang="en-US" sz="2000" dirty="0" smtClean="0">
                <a:latin typeface="Georgia" panose="02040502050405020303" pitchFamily="18" charset="0"/>
                <a:hlinkClick r:id="rId4"/>
              </a:rPr>
              <a:t>www.talkaboutrx.org</a:t>
            </a:r>
            <a:endParaRPr lang="en-US" sz="2000" dirty="0" smtClean="0">
              <a:latin typeface="Georgia" panose="02040502050405020303" pitchFamily="18" charset="0"/>
            </a:endParaRPr>
          </a:p>
          <a:p>
            <a:endParaRPr lang="en-US" dirty="0"/>
          </a:p>
          <a:p>
            <a:endParaRPr lang="en-US" dirty="0" smtClean="0"/>
          </a:p>
          <a:p>
            <a:endParaRPr lang="en-US" dirty="0"/>
          </a:p>
        </p:txBody>
      </p:sp>
      <p:pic>
        <p:nvPicPr>
          <p:cNvPr id="4" name="Picture 2" descr="National Council on Patient Information and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10508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latin typeface="Georgia" panose="02040502050405020303" pitchFamily="18" charset="0"/>
              </a:rPr>
              <a:t>HBCU Campus Dialogue on Prescription Drug Abuse, Treatment &amp; Recovery</a:t>
            </a:r>
            <a:endParaRPr lang="en-US" sz="2400" b="1" dirty="0">
              <a:latin typeface="Georgia" panose="02040502050405020303" pitchFamily="18" charset="0"/>
            </a:endParaRPr>
          </a:p>
        </p:txBody>
      </p:sp>
      <p:sp>
        <p:nvSpPr>
          <p:cNvPr id="3" name="Content Placeholder 2"/>
          <p:cNvSpPr>
            <a:spLocks noGrp="1"/>
          </p:cNvSpPr>
          <p:nvPr>
            <p:ph idx="1"/>
          </p:nvPr>
        </p:nvSpPr>
        <p:spPr>
          <a:xfrm>
            <a:off x="822960" y="1295400"/>
            <a:ext cx="5425440" cy="3385077"/>
          </a:xfrm>
        </p:spPr>
        <p:txBody>
          <a:bodyPr>
            <a:normAutofit/>
          </a:bodyPr>
          <a:lstStyle/>
          <a:p>
            <a:pPr marL="0" indent="0"/>
            <a:r>
              <a:rPr lang="en-US" dirty="0" smtClean="0">
                <a:latin typeface="Georgia" panose="02040502050405020303" pitchFamily="18" charset="0"/>
              </a:rPr>
              <a:t>GOAL</a:t>
            </a:r>
          </a:p>
          <a:p>
            <a:pPr marL="0" indent="0"/>
            <a:r>
              <a:rPr lang="en-US" b="0" dirty="0" smtClean="0">
                <a:latin typeface="Georgia" panose="02040502050405020303" pitchFamily="18" charset="0"/>
              </a:rPr>
              <a:t>Two-day </a:t>
            </a:r>
            <a:r>
              <a:rPr lang="en-US" b="0" dirty="0">
                <a:latin typeface="Georgia" panose="02040502050405020303" pitchFamily="18" charset="0"/>
              </a:rPr>
              <a:t>meeting </a:t>
            </a:r>
            <a:r>
              <a:rPr lang="en-US" b="0" dirty="0" smtClean="0">
                <a:latin typeface="Georgia" panose="02040502050405020303" pitchFamily="18" charset="0"/>
              </a:rPr>
              <a:t>to </a:t>
            </a:r>
            <a:r>
              <a:rPr lang="en-US" b="0" dirty="0">
                <a:latin typeface="Georgia" panose="02040502050405020303" pitchFamily="18" charset="0"/>
              </a:rPr>
              <a:t>begin understanding how prescription drug abuse impacts students attending </a:t>
            </a:r>
            <a:r>
              <a:rPr lang="en-US" b="0" dirty="0" smtClean="0">
                <a:latin typeface="Georgia" panose="02040502050405020303" pitchFamily="18" charset="0"/>
              </a:rPr>
              <a:t>HBCUs. </a:t>
            </a:r>
          </a:p>
          <a:p>
            <a:pPr marL="0" indent="0"/>
            <a:endParaRPr lang="en-US" b="0" dirty="0">
              <a:latin typeface="Georgia" panose="02040502050405020303" pitchFamily="18" charset="0"/>
            </a:endParaRPr>
          </a:p>
          <a:p>
            <a:pPr marL="0" indent="0"/>
            <a:r>
              <a:rPr lang="en-US" dirty="0" smtClean="0">
                <a:latin typeface="Georgia" panose="02040502050405020303" pitchFamily="18" charset="0"/>
              </a:rPr>
              <a:t>WHY HBCUs? </a:t>
            </a:r>
          </a:p>
          <a:p>
            <a:pPr marL="285750" indent="-285750">
              <a:buFont typeface="Wingdings" panose="05000000000000000000" pitchFamily="2" charset="2"/>
              <a:buChar char="§"/>
            </a:pPr>
            <a:r>
              <a:rPr lang="en-US" b="0" dirty="0">
                <a:latin typeface="Georgia" panose="02040502050405020303" pitchFamily="18" charset="0"/>
              </a:rPr>
              <a:t>A research agenda that is screaming for attention. </a:t>
            </a:r>
          </a:p>
          <a:p>
            <a:pPr marL="285750" indent="-285750">
              <a:buFont typeface="Wingdings" panose="05000000000000000000" pitchFamily="2" charset="2"/>
              <a:buChar char="§"/>
            </a:pPr>
            <a:r>
              <a:rPr lang="en-US" b="0" dirty="0">
                <a:latin typeface="Georgia" panose="02040502050405020303" pitchFamily="18" charset="0"/>
              </a:rPr>
              <a:t>L</a:t>
            </a:r>
            <a:r>
              <a:rPr lang="en-US" b="0" dirty="0" smtClean="0">
                <a:latin typeface="Georgia" panose="02040502050405020303" pitchFamily="18" charset="0"/>
              </a:rPr>
              <a:t>ittle </a:t>
            </a:r>
            <a:r>
              <a:rPr lang="en-US" b="0" dirty="0">
                <a:latin typeface="Georgia" panose="02040502050405020303" pitchFamily="18" charset="0"/>
              </a:rPr>
              <a:t>information about the incidence of prescription drug abuse among communities of color and most particularly among students from </a:t>
            </a:r>
            <a:r>
              <a:rPr lang="en-US" b="0" dirty="0" smtClean="0">
                <a:latin typeface="Georgia" panose="02040502050405020303" pitchFamily="18" charset="0"/>
              </a:rPr>
              <a:t>HBCUs.</a:t>
            </a:r>
          </a:p>
          <a:p>
            <a:pPr marL="285750" indent="-285750">
              <a:buFont typeface="Wingdings" panose="05000000000000000000" pitchFamily="2" charset="2"/>
              <a:buChar char="§"/>
            </a:pPr>
            <a:r>
              <a:rPr lang="en-US" b="0" dirty="0" smtClean="0">
                <a:latin typeface="Georgia" panose="02040502050405020303" pitchFamily="18" charset="0"/>
              </a:rPr>
              <a:t>Issue is hidden from view.</a:t>
            </a:r>
          </a:p>
          <a:p>
            <a:pPr marL="0" indent="0"/>
            <a:endParaRPr lang="en-US" dirty="0" smtClean="0">
              <a:latin typeface="Georgia" panose="02040502050405020303" pitchFamily="18" charset="0"/>
            </a:endParaRPr>
          </a:p>
          <a:p>
            <a:pPr>
              <a:buFont typeface="Wingdings" panose="05000000000000000000" pitchFamily="2" charset="2"/>
              <a:buChar char="§"/>
            </a:pP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172200" y="1828800"/>
            <a:ext cx="2670772" cy="2003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National Council on Patient Information and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2538" y="5867400"/>
            <a:ext cx="1752600" cy="484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71418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Georgia" panose="02040502050405020303" pitchFamily="18" charset="0"/>
              </a:rPr>
              <a:t>Hbcu</a:t>
            </a:r>
            <a:r>
              <a:rPr lang="en-US" b="1" dirty="0" smtClean="0">
                <a:latin typeface="Georgia" panose="02040502050405020303" pitchFamily="18" charset="0"/>
              </a:rPr>
              <a:t> Campus Dialogue</a:t>
            </a:r>
            <a:endParaRPr lang="en-US" b="1" dirty="0">
              <a:latin typeface="Georgia" panose="02040502050405020303" pitchFamily="18" charset="0"/>
            </a:endParaRPr>
          </a:p>
        </p:txBody>
      </p:sp>
      <p:sp>
        <p:nvSpPr>
          <p:cNvPr id="3" name="Content Placeholder 2"/>
          <p:cNvSpPr>
            <a:spLocks noGrp="1"/>
          </p:cNvSpPr>
          <p:nvPr>
            <p:ph idx="1"/>
          </p:nvPr>
        </p:nvSpPr>
        <p:spPr>
          <a:xfrm>
            <a:off x="307975" y="1100628"/>
            <a:ext cx="5711825" cy="3641270"/>
          </a:xfrm>
        </p:spPr>
        <p:txBody>
          <a:bodyPr>
            <a:normAutofit/>
          </a:bodyPr>
          <a:lstStyle/>
          <a:p>
            <a:pPr marL="0" lvl="0" indent="0"/>
            <a:r>
              <a:rPr lang="en-US" dirty="0" smtClean="0">
                <a:latin typeface="Georgia" panose="02040502050405020303" pitchFamily="18" charset="0"/>
              </a:rPr>
              <a:t>Over 40 attendees converged on the Howard University Campus – Friday-Saturday, March 28-29, 2014, representing </a:t>
            </a:r>
          </a:p>
          <a:p>
            <a:pPr marL="795338" lvl="0">
              <a:buFont typeface="Wingdings" panose="05000000000000000000" pitchFamily="2" charset="2"/>
              <a:buChar char="§"/>
            </a:pPr>
            <a:r>
              <a:rPr lang="en-US" sz="1400" dirty="0" smtClean="0">
                <a:latin typeface="Georgia" panose="02040502050405020303" pitchFamily="18" charset="0"/>
              </a:rPr>
              <a:t>Morgan </a:t>
            </a:r>
            <a:r>
              <a:rPr lang="en-US" sz="1400" dirty="0">
                <a:latin typeface="Georgia" panose="02040502050405020303" pitchFamily="18" charset="0"/>
              </a:rPr>
              <a:t>State University, Baltimore, MD </a:t>
            </a:r>
          </a:p>
          <a:p>
            <a:pPr marL="795338" lvl="0">
              <a:buFont typeface="Wingdings" panose="05000000000000000000" pitchFamily="2" charset="2"/>
              <a:buChar char="§"/>
            </a:pPr>
            <a:r>
              <a:rPr lang="en-US" sz="1400" dirty="0">
                <a:latin typeface="Georgia" panose="02040502050405020303" pitchFamily="18" charset="0"/>
              </a:rPr>
              <a:t>Trinity University, Washington, DC</a:t>
            </a:r>
          </a:p>
          <a:p>
            <a:pPr marL="795338" lvl="0">
              <a:buFont typeface="Wingdings" panose="05000000000000000000" pitchFamily="2" charset="2"/>
              <a:buChar char="§"/>
            </a:pPr>
            <a:r>
              <a:rPr lang="en-US" sz="1400" dirty="0">
                <a:latin typeface="Georgia" panose="02040502050405020303" pitchFamily="18" charset="0"/>
              </a:rPr>
              <a:t>University of DC, Washington, DC </a:t>
            </a:r>
          </a:p>
          <a:p>
            <a:pPr marL="795338" lvl="0">
              <a:buFont typeface="Wingdings" panose="05000000000000000000" pitchFamily="2" charset="2"/>
              <a:buChar char="§"/>
            </a:pPr>
            <a:r>
              <a:rPr lang="en-US" sz="1400" dirty="0">
                <a:latin typeface="Georgia" panose="02040502050405020303" pitchFamily="18" charset="0"/>
              </a:rPr>
              <a:t>University of MD Eastern Shore, Princes Anne, MD</a:t>
            </a:r>
          </a:p>
          <a:p>
            <a:pPr marL="795338" lvl="0">
              <a:buFont typeface="Wingdings" panose="05000000000000000000" pitchFamily="2" charset="2"/>
              <a:buChar char="§"/>
            </a:pPr>
            <a:r>
              <a:rPr lang="en-US" sz="1400" dirty="0">
                <a:latin typeface="Georgia" panose="02040502050405020303" pitchFamily="18" charset="0"/>
              </a:rPr>
              <a:t>University of MD College Park, MD</a:t>
            </a:r>
          </a:p>
          <a:p>
            <a:pPr marL="795338" lvl="0">
              <a:buFont typeface="Wingdings" panose="05000000000000000000" pitchFamily="2" charset="2"/>
              <a:buChar char="§"/>
            </a:pPr>
            <a:r>
              <a:rPr lang="en-US" sz="1400" dirty="0">
                <a:latin typeface="Georgia" panose="02040502050405020303" pitchFamily="18" charset="0"/>
              </a:rPr>
              <a:t>Substance Abuse and Mental Health Administration</a:t>
            </a:r>
          </a:p>
          <a:p>
            <a:pPr marL="795338" lvl="0">
              <a:buFont typeface="Wingdings" panose="05000000000000000000" pitchFamily="2" charset="2"/>
              <a:buChar char="§"/>
            </a:pPr>
            <a:r>
              <a:rPr lang="en-US" sz="1400" dirty="0">
                <a:latin typeface="Georgia" panose="02040502050405020303" pitchFamily="18" charset="0"/>
              </a:rPr>
              <a:t>Area </a:t>
            </a:r>
            <a:r>
              <a:rPr lang="en-US" sz="1400" dirty="0" smtClean="0">
                <a:latin typeface="Georgia" panose="02040502050405020303" pitchFamily="18" charset="0"/>
              </a:rPr>
              <a:t>non-profits</a:t>
            </a:r>
            <a:endParaRPr lang="en-US" sz="1400" dirty="0">
              <a:latin typeface="Georgia" panose="02040502050405020303" pitchFamily="18" charset="0"/>
            </a:endParaRPr>
          </a:p>
        </p:txBody>
      </p:sp>
      <p:pic>
        <p:nvPicPr>
          <p:cNvPr id="3074" name="Picture 2" descr="http://upload.wikimedia.org/wikipedia/en/thumb/6/63/Morgan_State_University_Logo.svg/352px-Morgan_State_University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6705" y="3893308"/>
            <a:ext cx="761999" cy="84859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american-school-search.com/images/logo/trinity-washington-universit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09600"/>
            <a:ext cx="840104" cy="8401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6" descr="Image result for university of the district of columb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8205" y="1603828"/>
            <a:ext cx="882257" cy="8753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AutoShape 9" descr="Image result for university of maryland eastern sho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9965" y="2849467"/>
            <a:ext cx="1558739" cy="8514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3470" y="2819400"/>
            <a:ext cx="921543" cy="9215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5205" y="1016335"/>
            <a:ext cx="11430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5"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8002" y="4001367"/>
            <a:ext cx="686286" cy="6862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descr="National Council on Patient Information and Educa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66031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760"/>
            <a:ext cx="8610600" cy="548640"/>
          </a:xfrm>
        </p:spPr>
        <p:txBody>
          <a:bodyPr/>
          <a:lstStyle/>
          <a:p>
            <a:pPr algn="ctr"/>
            <a:r>
              <a:rPr lang="en-US" b="1" dirty="0" smtClean="0">
                <a:latin typeface="Georgia" panose="02040502050405020303" pitchFamily="18" charset="0"/>
              </a:rPr>
              <a:t>About Historically Black colleges and Universities (HBCU)</a:t>
            </a:r>
            <a:endParaRPr lang="en-US" b="1" dirty="0">
              <a:latin typeface="Georgia" panose="02040502050405020303" pitchFamily="18" charset="0"/>
            </a:endParaRPr>
          </a:p>
        </p:txBody>
      </p:sp>
      <p:sp>
        <p:nvSpPr>
          <p:cNvPr id="3" name="Content Placeholder 2"/>
          <p:cNvSpPr>
            <a:spLocks noGrp="1"/>
          </p:cNvSpPr>
          <p:nvPr>
            <p:ph idx="1"/>
          </p:nvPr>
        </p:nvSpPr>
        <p:spPr>
          <a:xfrm>
            <a:off x="457200" y="1100628"/>
            <a:ext cx="6781800" cy="3928572"/>
          </a:xfrm>
        </p:spPr>
        <p:txBody>
          <a:bodyPr>
            <a:normAutofit fontScale="62500" lnSpcReduction="20000"/>
          </a:bodyPr>
          <a:lstStyle/>
          <a:p>
            <a:endParaRPr lang="en-US" dirty="0" smtClean="0"/>
          </a:p>
          <a:p>
            <a:pPr>
              <a:buFont typeface="Wingdings" panose="05000000000000000000" pitchFamily="2" charset="2"/>
              <a:buChar char="§"/>
            </a:pPr>
            <a:r>
              <a:rPr lang="en-US" sz="2600" b="0" dirty="0">
                <a:latin typeface="Georgia" panose="02040502050405020303" pitchFamily="18" charset="0"/>
              </a:rPr>
              <a:t>H</a:t>
            </a:r>
            <a:r>
              <a:rPr lang="en-US" sz="2600" b="0" dirty="0" smtClean="0">
                <a:latin typeface="Georgia" panose="02040502050405020303" pitchFamily="18" charset="0"/>
              </a:rPr>
              <a:t>BCU’s – a long historical legacy, founded after the Civil War.</a:t>
            </a:r>
          </a:p>
          <a:p>
            <a:pPr>
              <a:buFont typeface="Wingdings" panose="05000000000000000000" pitchFamily="2" charset="2"/>
              <a:buChar char="§"/>
            </a:pPr>
            <a:r>
              <a:rPr lang="en-US" sz="2600" b="0" dirty="0" smtClean="0">
                <a:solidFill>
                  <a:srgbClr val="1B1B1B"/>
                </a:solidFill>
                <a:latin typeface="Georgia" panose="02040502050405020303" pitchFamily="18" charset="0"/>
              </a:rPr>
              <a:t>Located </a:t>
            </a:r>
            <a:r>
              <a:rPr lang="en-US" sz="2600" b="0" dirty="0">
                <a:solidFill>
                  <a:srgbClr val="1B1B1B"/>
                </a:solidFill>
                <a:latin typeface="Georgia" panose="02040502050405020303" pitchFamily="18" charset="0"/>
              </a:rPr>
              <a:t>mostly in the southeastern portion of the </a:t>
            </a:r>
            <a:r>
              <a:rPr lang="en-US" sz="2600" b="0" dirty="0" smtClean="0">
                <a:solidFill>
                  <a:srgbClr val="1B1B1B"/>
                </a:solidFill>
                <a:latin typeface="Georgia" panose="02040502050405020303" pitchFamily="18" charset="0"/>
              </a:rPr>
              <a:t>US.</a:t>
            </a:r>
          </a:p>
          <a:p>
            <a:pPr>
              <a:buFont typeface="Wingdings" panose="05000000000000000000" pitchFamily="2" charset="2"/>
              <a:buChar char="§"/>
            </a:pPr>
            <a:r>
              <a:rPr lang="en-US" sz="2600" b="0" dirty="0" smtClean="0">
                <a:solidFill>
                  <a:srgbClr val="1B1B1B"/>
                </a:solidFill>
                <a:latin typeface="Georgia" panose="02040502050405020303" pitchFamily="18" charset="0"/>
              </a:rPr>
              <a:t>Have graduated individuals such as Martin Luther King, W.E.B</a:t>
            </a:r>
            <a:r>
              <a:rPr lang="en-US" sz="2600" b="0" dirty="0">
                <a:solidFill>
                  <a:srgbClr val="1B1B1B"/>
                </a:solidFill>
                <a:latin typeface="Georgia" panose="02040502050405020303" pitchFamily="18" charset="0"/>
              </a:rPr>
              <a:t>. DuBois and Booker T. </a:t>
            </a:r>
            <a:r>
              <a:rPr lang="en-US" sz="2600" b="0" dirty="0" smtClean="0">
                <a:solidFill>
                  <a:srgbClr val="1B1B1B"/>
                </a:solidFill>
                <a:latin typeface="Georgia" panose="02040502050405020303" pitchFamily="18" charset="0"/>
              </a:rPr>
              <a:t>Washington – to name a few.</a:t>
            </a:r>
          </a:p>
          <a:p>
            <a:pPr>
              <a:buFont typeface="Wingdings" panose="05000000000000000000" pitchFamily="2" charset="2"/>
              <a:buChar char="§"/>
            </a:pPr>
            <a:r>
              <a:rPr lang="en-US" sz="2600" b="0" dirty="0" smtClean="0">
                <a:solidFill>
                  <a:srgbClr val="1B1B1B"/>
                </a:solidFill>
                <a:latin typeface="Georgia" panose="02040502050405020303" pitchFamily="18" charset="0"/>
              </a:rPr>
              <a:t>Today there are  100 HBCUs – representing just 3% of institutions of higher learning.  </a:t>
            </a:r>
            <a:r>
              <a:rPr lang="en-US" sz="2600" b="0" dirty="0">
                <a:solidFill>
                  <a:srgbClr val="0C0C0C"/>
                </a:solidFill>
                <a:latin typeface="Georgia" panose="02040502050405020303" pitchFamily="18" charset="0"/>
              </a:rPr>
              <a:t> </a:t>
            </a:r>
            <a:endParaRPr lang="en-US" sz="2600" b="0" dirty="0" smtClean="0">
              <a:solidFill>
                <a:srgbClr val="0C0C0C"/>
              </a:solidFill>
              <a:latin typeface="Georgia" panose="02040502050405020303" pitchFamily="18" charset="0"/>
            </a:endParaRPr>
          </a:p>
          <a:p>
            <a:pPr>
              <a:buFont typeface="Wingdings" panose="05000000000000000000" pitchFamily="2" charset="2"/>
              <a:buChar char="§"/>
            </a:pPr>
            <a:r>
              <a:rPr lang="en-US" sz="2600" b="0" dirty="0" smtClean="0">
                <a:latin typeface="Georgia" panose="02040502050405020303" pitchFamily="18" charset="0"/>
              </a:rPr>
              <a:t>Approximately </a:t>
            </a:r>
            <a:r>
              <a:rPr lang="en-US" sz="2600" b="0" dirty="0" smtClean="0">
                <a:solidFill>
                  <a:srgbClr val="0C0C0C"/>
                </a:solidFill>
                <a:latin typeface="Georgia" panose="02040502050405020303" pitchFamily="18" charset="0"/>
              </a:rPr>
              <a:t>9% of all </a:t>
            </a:r>
            <a:r>
              <a:rPr lang="en-US" sz="2600" b="0" dirty="0">
                <a:solidFill>
                  <a:srgbClr val="0C0C0C"/>
                </a:solidFill>
                <a:latin typeface="Georgia" panose="02040502050405020303" pitchFamily="18" charset="0"/>
              </a:rPr>
              <a:t>African American college students attend HBCUs. </a:t>
            </a:r>
            <a:endParaRPr lang="en-US" sz="2600" b="0" dirty="0" smtClean="0">
              <a:solidFill>
                <a:srgbClr val="0C0C0C"/>
              </a:solidFill>
              <a:latin typeface="Georgia" panose="02040502050405020303" pitchFamily="18" charset="0"/>
            </a:endParaRPr>
          </a:p>
          <a:p>
            <a:pPr>
              <a:buFont typeface="Wingdings" panose="05000000000000000000" pitchFamily="2" charset="2"/>
              <a:buChar char="§"/>
            </a:pPr>
            <a:r>
              <a:rPr lang="en-US" sz="2600" b="0" dirty="0" smtClean="0">
                <a:solidFill>
                  <a:srgbClr val="0C0C0C"/>
                </a:solidFill>
                <a:latin typeface="Georgia" panose="02040502050405020303" pitchFamily="18" charset="0"/>
              </a:rPr>
              <a:t>HBCUs </a:t>
            </a:r>
            <a:r>
              <a:rPr lang="en-US" sz="2600" b="0" dirty="0">
                <a:solidFill>
                  <a:srgbClr val="0C0C0C"/>
                </a:solidFill>
                <a:latin typeface="Georgia" panose="02040502050405020303" pitchFamily="18" charset="0"/>
              </a:rPr>
              <a:t>graduate nearly </a:t>
            </a:r>
            <a:r>
              <a:rPr lang="en-US" sz="2600" b="0" dirty="0" smtClean="0">
                <a:solidFill>
                  <a:srgbClr val="0C0C0C"/>
                </a:solidFill>
                <a:latin typeface="Georgia" panose="02040502050405020303" pitchFamily="18" charset="0"/>
              </a:rPr>
              <a:t>20% </a:t>
            </a:r>
            <a:r>
              <a:rPr lang="en-US" sz="2600" b="0" dirty="0">
                <a:solidFill>
                  <a:srgbClr val="0C0C0C"/>
                </a:solidFill>
                <a:latin typeface="Georgia" panose="02040502050405020303" pitchFamily="18" charset="0"/>
              </a:rPr>
              <a:t>percent of African Americans who earn undergraduate </a:t>
            </a:r>
            <a:r>
              <a:rPr lang="en-US" sz="2600" b="0" dirty="0" smtClean="0">
                <a:solidFill>
                  <a:srgbClr val="0C0C0C"/>
                </a:solidFill>
                <a:latin typeface="Georgia" panose="02040502050405020303" pitchFamily="18" charset="0"/>
              </a:rPr>
              <a:t>degrees</a:t>
            </a:r>
            <a:r>
              <a:rPr lang="en-US" sz="2600" b="0" dirty="0">
                <a:solidFill>
                  <a:srgbClr val="0C0C0C"/>
                </a:solidFill>
                <a:latin typeface="Georgia" panose="02040502050405020303" pitchFamily="18" charset="0"/>
              </a:rPr>
              <a:t> </a:t>
            </a:r>
            <a:r>
              <a:rPr lang="en-US" sz="2600" b="0" dirty="0" smtClean="0">
                <a:solidFill>
                  <a:srgbClr val="0C0C0C"/>
                </a:solidFill>
                <a:latin typeface="Georgia" panose="02040502050405020303" pitchFamily="18" charset="0"/>
              </a:rPr>
              <a:t>and more than 50% of </a:t>
            </a:r>
            <a:r>
              <a:rPr lang="en-US" sz="2600" b="0" dirty="0">
                <a:solidFill>
                  <a:srgbClr val="0C0C0C"/>
                </a:solidFill>
                <a:latin typeface="Georgia" panose="02040502050405020303" pitchFamily="18" charset="0"/>
              </a:rPr>
              <a:t>African American professionals and public school teachers. </a:t>
            </a:r>
            <a:endParaRPr lang="en-US" sz="2600" b="0" dirty="0" smtClean="0">
              <a:solidFill>
                <a:srgbClr val="0C0C0C"/>
              </a:solidFill>
              <a:latin typeface="Georgia" panose="02040502050405020303" pitchFamily="18" charset="0"/>
            </a:endParaRPr>
          </a:p>
          <a:p>
            <a:pPr>
              <a:buFont typeface="Wingdings" panose="05000000000000000000" pitchFamily="2" charset="2"/>
              <a:buChar char="§"/>
            </a:pPr>
            <a:r>
              <a:rPr lang="en-US" sz="2600" b="0" dirty="0" smtClean="0">
                <a:solidFill>
                  <a:srgbClr val="0C0C0C"/>
                </a:solidFill>
                <a:latin typeface="Georgia" panose="02040502050405020303" pitchFamily="18" charset="0"/>
              </a:rPr>
              <a:t>While HBCUs </a:t>
            </a:r>
            <a:r>
              <a:rPr lang="en-US" sz="2600" b="0" dirty="0">
                <a:solidFill>
                  <a:srgbClr val="0C0C0C"/>
                </a:solidFill>
                <a:latin typeface="Georgia" panose="02040502050405020303" pitchFamily="18" charset="0"/>
              </a:rPr>
              <a:t>were created to support African American students </a:t>
            </a:r>
            <a:r>
              <a:rPr lang="en-US" sz="2600" b="0" dirty="0" smtClean="0">
                <a:solidFill>
                  <a:srgbClr val="0C0C0C"/>
                </a:solidFill>
                <a:latin typeface="Georgia" panose="02040502050405020303" pitchFamily="18" charset="0"/>
              </a:rPr>
              <a:t>, today they attract a </a:t>
            </a:r>
            <a:r>
              <a:rPr lang="en-US" sz="2600" b="0" dirty="0">
                <a:solidFill>
                  <a:srgbClr val="0C0C0C"/>
                </a:solidFill>
                <a:latin typeface="Georgia" panose="02040502050405020303" pitchFamily="18" charset="0"/>
              </a:rPr>
              <a:t>significant percentage of non-African American </a:t>
            </a:r>
            <a:r>
              <a:rPr lang="en-US" sz="2600" b="0" dirty="0" smtClean="0">
                <a:solidFill>
                  <a:srgbClr val="0C0C0C"/>
                </a:solidFill>
                <a:latin typeface="Georgia" panose="02040502050405020303" pitchFamily="18" charset="0"/>
              </a:rPr>
              <a:t>students – Asian, Hispanic,-Latino, </a:t>
            </a:r>
            <a:r>
              <a:rPr lang="en-US" sz="2600" b="0" dirty="0">
                <a:solidFill>
                  <a:srgbClr val="0C0C0C"/>
                </a:solidFill>
                <a:latin typeface="Georgia" panose="02040502050405020303" pitchFamily="18" charset="0"/>
              </a:rPr>
              <a:t>International and </a:t>
            </a:r>
            <a:r>
              <a:rPr lang="en-US" sz="2600" b="0" dirty="0" smtClean="0">
                <a:solidFill>
                  <a:srgbClr val="0C0C0C"/>
                </a:solidFill>
                <a:latin typeface="Georgia" panose="02040502050405020303" pitchFamily="18" charset="0"/>
              </a:rPr>
              <a:t>Caucasian.</a:t>
            </a:r>
            <a:endParaRPr lang="en-US" sz="2600" b="0" dirty="0">
              <a:latin typeface="Georgia" panose="02040502050405020303"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6846" y="1219200"/>
            <a:ext cx="2017154"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descr="National Council on Patient Information and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855" y="5867400"/>
            <a:ext cx="1752600" cy="484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40946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Georgia" panose="02040502050405020303" pitchFamily="18" charset="0"/>
              </a:rPr>
              <a:t>What we know – the big Picture</a:t>
            </a:r>
            <a:endParaRPr lang="en-US" sz="2400" b="1" dirty="0">
              <a:latin typeface="Georgia" panose="02040502050405020303" pitchFamily="18" charset="0"/>
            </a:endParaRPr>
          </a:p>
        </p:txBody>
      </p:sp>
      <p:sp>
        <p:nvSpPr>
          <p:cNvPr id="3" name="Content Placeholder 2"/>
          <p:cNvSpPr>
            <a:spLocks noGrp="1"/>
          </p:cNvSpPr>
          <p:nvPr>
            <p:ph idx="1"/>
          </p:nvPr>
        </p:nvSpPr>
        <p:spPr>
          <a:xfrm>
            <a:off x="822960" y="1100628"/>
            <a:ext cx="5958840" cy="4004772"/>
          </a:xfrm>
        </p:spPr>
        <p:txBody>
          <a:bodyPr>
            <a:normAutofit lnSpcReduction="10000"/>
          </a:bodyPr>
          <a:lstStyle/>
          <a:p>
            <a:pPr marL="0" lvl="0" indent="0"/>
            <a:r>
              <a:rPr lang="en-US" dirty="0" smtClean="0">
                <a:latin typeface="Georgia" panose="02040502050405020303" pitchFamily="18" charset="0"/>
              </a:rPr>
              <a:t>…nonmedical </a:t>
            </a:r>
            <a:r>
              <a:rPr lang="en-US" dirty="0">
                <a:latin typeface="Georgia" panose="02040502050405020303" pitchFamily="18" charset="0"/>
              </a:rPr>
              <a:t>use of any prescription-type pain relievers, tranquilizers, </a:t>
            </a:r>
            <a:r>
              <a:rPr lang="en-US" dirty="0" smtClean="0">
                <a:latin typeface="Georgia" panose="02040502050405020303" pitchFamily="18" charset="0"/>
              </a:rPr>
              <a:t>stimulants </a:t>
            </a:r>
            <a:r>
              <a:rPr lang="en-US" dirty="0">
                <a:latin typeface="Georgia" panose="02040502050405020303" pitchFamily="18" charset="0"/>
              </a:rPr>
              <a:t>or </a:t>
            </a:r>
            <a:r>
              <a:rPr lang="en-US" dirty="0" smtClean="0">
                <a:latin typeface="Georgia" panose="02040502050405020303" pitchFamily="18" charset="0"/>
              </a:rPr>
              <a:t>sedatives. </a:t>
            </a:r>
          </a:p>
          <a:p>
            <a:pPr marL="0" lvl="0" indent="0"/>
            <a:r>
              <a:rPr lang="en-US" dirty="0" smtClean="0">
                <a:latin typeface="Georgia" panose="02040502050405020303" pitchFamily="18" charset="0"/>
              </a:rPr>
              <a:t>According to the </a:t>
            </a:r>
            <a:r>
              <a:rPr lang="en-US" i="1" dirty="0" smtClean="0">
                <a:latin typeface="Georgia" panose="02040502050405020303" pitchFamily="18" charset="0"/>
              </a:rPr>
              <a:t>2012 National Survey on Drug Use and Health (NSDUH)</a:t>
            </a:r>
            <a:r>
              <a:rPr lang="en-US" dirty="0" smtClean="0">
                <a:latin typeface="Georgia" panose="02040502050405020303" pitchFamily="18" charset="0"/>
              </a:rPr>
              <a:t>: </a:t>
            </a:r>
          </a:p>
          <a:p>
            <a:pPr marL="285750" lvl="0" indent="-285750">
              <a:buFont typeface="Wingdings" panose="05000000000000000000" pitchFamily="2" charset="2"/>
              <a:buChar char="§"/>
            </a:pPr>
            <a:r>
              <a:rPr lang="en-US" b="0" dirty="0">
                <a:latin typeface="Georgia" panose="02040502050405020303" pitchFamily="18" charset="0"/>
              </a:rPr>
              <a:t>T</a:t>
            </a:r>
            <a:r>
              <a:rPr lang="en-US" b="0" dirty="0" smtClean="0">
                <a:latin typeface="Georgia" panose="02040502050405020303" pitchFamily="18" charset="0"/>
              </a:rPr>
              <a:t>here </a:t>
            </a:r>
            <a:r>
              <a:rPr lang="en-US" b="0" dirty="0">
                <a:latin typeface="Georgia" panose="02040502050405020303" pitchFamily="18" charset="0"/>
              </a:rPr>
              <a:t>were </a:t>
            </a:r>
            <a:r>
              <a:rPr lang="en-US" b="0" dirty="0" smtClean="0">
                <a:latin typeface="Georgia" panose="02040502050405020303" pitchFamily="18" charset="0"/>
              </a:rPr>
              <a:t>about </a:t>
            </a:r>
            <a:r>
              <a:rPr lang="en-US" b="0" dirty="0">
                <a:latin typeface="Georgia" panose="02040502050405020303" pitchFamily="18" charset="0"/>
              </a:rPr>
              <a:t>2.4 million </a:t>
            </a:r>
            <a:r>
              <a:rPr lang="en-US" b="0" dirty="0" smtClean="0">
                <a:latin typeface="Georgia" panose="02040502050405020303" pitchFamily="18" charset="0"/>
              </a:rPr>
              <a:t>people, </a:t>
            </a:r>
            <a:r>
              <a:rPr lang="en-US" b="0" dirty="0">
                <a:latin typeface="Georgia" panose="02040502050405020303" pitchFamily="18" charset="0"/>
              </a:rPr>
              <a:t>aged 12 or older who used psychotherapeutics nonmedically for the first time within the past year, which averages to about 6,700 initiates per day. </a:t>
            </a:r>
            <a:endParaRPr lang="en-US" b="0" dirty="0" smtClean="0">
              <a:latin typeface="Georgia" panose="02040502050405020303" pitchFamily="18" charset="0"/>
            </a:endParaRPr>
          </a:p>
          <a:p>
            <a:pPr marL="285750" lvl="0" indent="-285750">
              <a:buFont typeface="Wingdings" panose="05000000000000000000" pitchFamily="2" charset="2"/>
              <a:buChar char="§"/>
            </a:pPr>
            <a:r>
              <a:rPr lang="en-US" b="0" dirty="0">
                <a:latin typeface="Georgia" panose="02040502050405020303" pitchFamily="18" charset="0"/>
              </a:rPr>
              <a:t>T</a:t>
            </a:r>
            <a:r>
              <a:rPr lang="en-US" b="0" dirty="0" smtClean="0">
                <a:latin typeface="Georgia" panose="02040502050405020303" pitchFamily="18" charset="0"/>
              </a:rPr>
              <a:t>he </a:t>
            </a:r>
            <a:r>
              <a:rPr lang="en-US" b="0" dirty="0">
                <a:latin typeface="Georgia" panose="02040502050405020303" pitchFamily="18" charset="0"/>
              </a:rPr>
              <a:t>average age at first nonmedical use of any psychotherapeutics among recent </a:t>
            </a:r>
            <a:r>
              <a:rPr lang="en-US" b="0" dirty="0" smtClean="0">
                <a:latin typeface="Georgia" panose="02040502050405020303" pitchFamily="18" charset="0"/>
              </a:rPr>
              <a:t>people, </a:t>
            </a:r>
            <a:r>
              <a:rPr lang="en-US" b="0" dirty="0">
                <a:latin typeface="Georgia" panose="02040502050405020303" pitchFamily="18" charset="0"/>
              </a:rPr>
              <a:t>aged 12 to 49 was 22.9 </a:t>
            </a:r>
            <a:r>
              <a:rPr lang="en-US" b="0" dirty="0" smtClean="0">
                <a:latin typeface="Georgia" panose="02040502050405020303" pitchFamily="18" charset="0"/>
              </a:rPr>
              <a:t>years – implying that we need to reach young people </a:t>
            </a:r>
            <a:r>
              <a:rPr lang="en-US" b="0" i="1" dirty="0" smtClean="0">
                <a:latin typeface="Georgia" panose="02040502050405020303" pitchFamily="18" charset="0"/>
              </a:rPr>
              <a:t>before </a:t>
            </a:r>
            <a:r>
              <a:rPr lang="en-US" b="0" dirty="0" smtClean="0">
                <a:latin typeface="Georgia" panose="02040502050405020303" pitchFamily="18" charset="0"/>
              </a:rPr>
              <a:t>they start using. </a:t>
            </a:r>
          </a:p>
          <a:p>
            <a:pPr marL="285750" lvl="0" indent="-285750">
              <a:buFont typeface="Wingdings" panose="05000000000000000000" pitchFamily="2" charset="2"/>
              <a:buChar char="§"/>
            </a:pPr>
            <a:r>
              <a:rPr lang="en-US" b="0" dirty="0">
                <a:latin typeface="Georgia" panose="02040502050405020303" pitchFamily="18" charset="0"/>
              </a:rPr>
              <a:t>T</a:t>
            </a:r>
            <a:r>
              <a:rPr lang="en-US" b="0" dirty="0" smtClean="0">
                <a:latin typeface="Georgia" panose="02040502050405020303" pitchFamily="18" charset="0"/>
              </a:rPr>
              <a:t>he </a:t>
            </a:r>
            <a:r>
              <a:rPr lang="en-US" b="0" dirty="0">
                <a:latin typeface="Georgia" panose="02040502050405020303" pitchFamily="18" charset="0"/>
              </a:rPr>
              <a:t>rate of current nonmedical use of psychotherapeutic drugs among young adults aged </a:t>
            </a:r>
            <a:r>
              <a:rPr lang="en-US" b="0" dirty="0" smtClean="0">
                <a:latin typeface="Georgia" panose="02040502050405020303" pitchFamily="18" charset="0"/>
              </a:rPr>
              <a:t>18-25 </a:t>
            </a:r>
            <a:r>
              <a:rPr lang="en-US" b="0" dirty="0">
                <a:latin typeface="Georgia" panose="02040502050405020303" pitchFamily="18" charset="0"/>
              </a:rPr>
              <a:t>was </a:t>
            </a:r>
            <a:r>
              <a:rPr lang="en-US" b="0" dirty="0" smtClean="0">
                <a:latin typeface="Georgia" panose="02040502050405020303" pitchFamily="18" charset="0"/>
              </a:rPr>
              <a:t>5.3% - similar </a:t>
            </a:r>
            <a:r>
              <a:rPr lang="en-US" b="0" dirty="0">
                <a:latin typeface="Georgia" panose="02040502050405020303" pitchFamily="18" charset="0"/>
              </a:rPr>
              <a:t>to the rates in 2010 and </a:t>
            </a:r>
            <a:r>
              <a:rPr lang="en-US" b="0" dirty="0" smtClean="0">
                <a:latin typeface="Georgia" panose="02040502050405020303" pitchFamily="18" charset="0"/>
              </a:rPr>
              <a:t>2011.</a:t>
            </a:r>
          </a:p>
          <a:p>
            <a:pPr marL="285750" lvl="0" indent="-285750">
              <a:buFont typeface="Wingdings" panose="05000000000000000000" pitchFamily="2" charset="2"/>
              <a:buChar char="§"/>
            </a:pPr>
            <a:endParaRPr lang="en-US"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3999"/>
          <a:stretch/>
        </p:blipFill>
        <p:spPr bwMode="auto">
          <a:xfrm>
            <a:off x="7086600" y="1445173"/>
            <a:ext cx="1524000" cy="3329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97" t="66921" r="66900"/>
          <a:stretch/>
        </p:blipFill>
        <p:spPr bwMode="auto">
          <a:xfrm>
            <a:off x="7010400" y="2514600"/>
            <a:ext cx="1652515" cy="1129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descr="National Council on Patient Information and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34285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548640"/>
          </a:xfrm>
        </p:spPr>
        <p:txBody>
          <a:bodyPr/>
          <a:lstStyle/>
          <a:p>
            <a:pPr algn="ctr"/>
            <a:r>
              <a:rPr lang="en-US" sz="2400" b="1" dirty="0" smtClean="0">
                <a:latin typeface="Georgia" panose="02040502050405020303" pitchFamily="18" charset="0"/>
              </a:rPr>
              <a:t>What we Know – Substance Abuse among </a:t>
            </a:r>
            <a:br>
              <a:rPr lang="en-US" sz="2400" b="1" dirty="0" smtClean="0">
                <a:latin typeface="Georgia" panose="02040502050405020303" pitchFamily="18" charset="0"/>
              </a:rPr>
            </a:br>
            <a:r>
              <a:rPr lang="en-US" sz="2400" b="1" dirty="0" smtClean="0">
                <a:latin typeface="Georgia" panose="02040502050405020303" pitchFamily="18" charset="0"/>
              </a:rPr>
              <a:t>People-of-color</a:t>
            </a:r>
            <a:endParaRPr lang="en-US" sz="2400" b="1" dirty="0">
              <a:latin typeface="Georgia" panose="02040502050405020303"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59562136"/>
              </p:ext>
            </p:extLst>
          </p:nvPr>
        </p:nvGraphicFramePr>
        <p:xfrm>
          <a:off x="457200" y="1143000"/>
          <a:ext cx="8207376" cy="3886200"/>
        </p:xfrm>
        <a:graphic>
          <a:graphicData uri="http://schemas.openxmlformats.org/drawingml/2006/table">
            <a:tbl>
              <a:tblPr firstRow="1" bandRow="1">
                <a:tableStyleId>{5C22544A-7EE6-4342-B048-85BDC9FD1C3A}</a:tableStyleId>
              </a:tblPr>
              <a:tblGrid>
                <a:gridCol w="4103688"/>
                <a:gridCol w="4103688"/>
              </a:tblGrid>
              <a:tr h="405755">
                <a:tc>
                  <a:txBody>
                    <a:bodyPr/>
                    <a:lstStyle/>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Points to…</a:t>
                      </a:r>
                      <a:endParaRPr lang="en-US" dirty="0">
                        <a:latin typeface="Georgia" panose="02040502050405020303" pitchFamily="18" charset="0"/>
                      </a:endParaRPr>
                    </a:p>
                  </a:txBody>
                  <a:tcPr/>
                </a:tc>
              </a:tr>
              <a:tr h="3480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effectLst/>
                        <a:latin typeface="Georgia" panose="02040502050405020303"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Georgia" panose="02040502050405020303" pitchFamily="18" charset="0"/>
                          <a:ea typeface="+mn-ea"/>
                          <a:cs typeface="+mn-cs"/>
                        </a:rPr>
                        <a:t>Substance use rates are generally lower among Black adolescents than national rates for adolescents.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dk1"/>
                        </a:solidFill>
                        <a:effectLst/>
                        <a:latin typeface="Georgia" panose="02040502050405020303"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Georgia" panose="02040502050405020303" pitchFamily="18" charset="0"/>
                          <a:ea typeface="+mn-ea"/>
                          <a:cs typeface="+mn-cs"/>
                        </a:rPr>
                        <a:t>HOWEVER, the recent increases in marijuana use and in the nonmedical use of prescription-type drugs among black adolescents highlight the need for treatment programs and prevention strategies that target Black adolescents.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kern="1200" dirty="0" smtClean="0">
                        <a:solidFill>
                          <a:schemeClr val="dk1"/>
                        </a:solidFill>
                        <a:effectLst/>
                        <a:latin typeface="Georgia" panose="02040502050405020303"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kern="1200" dirty="0" smtClean="0">
                          <a:solidFill>
                            <a:schemeClr val="dk1"/>
                          </a:solidFill>
                          <a:effectLst/>
                          <a:latin typeface="Georgia" panose="02040502050405020303" pitchFamily="18" charset="0"/>
                          <a:ea typeface="+mn-ea"/>
                          <a:cs typeface="+mn-cs"/>
                        </a:rPr>
                        <a:t>NSDUH Report: Substance Use among Black Adolescents; October 4, 2011</a:t>
                      </a:r>
                      <a:endParaRPr lang="en-US" sz="1400" dirty="0">
                        <a:latin typeface="Georgia" panose="02040502050405020303" pitchFamily="18" charset="0"/>
                      </a:endParaRPr>
                    </a:p>
                  </a:txBody>
                  <a:tcPr/>
                </a:tc>
                <a:tc>
                  <a:txBody>
                    <a:bodyPr/>
                    <a:lstStyle/>
                    <a:p>
                      <a:r>
                        <a:rPr lang="en-US" sz="1600" dirty="0" smtClean="0">
                          <a:latin typeface="Georgia" panose="02040502050405020303" pitchFamily="18" charset="0"/>
                        </a:rPr>
                        <a:t>A need for more information and education among Black,</a:t>
                      </a:r>
                      <a:r>
                        <a:rPr lang="en-US" sz="1600" baseline="0" dirty="0" smtClean="0">
                          <a:latin typeface="Georgia" panose="02040502050405020303" pitchFamily="18" charset="0"/>
                        </a:rPr>
                        <a:t> college-aged young people. </a:t>
                      </a:r>
                      <a:endParaRPr lang="en-US" sz="1600" dirty="0">
                        <a:latin typeface="Georgia" panose="02040502050405020303" pitchFamily="18" charset="0"/>
                      </a:endParaRPr>
                    </a:p>
                  </a:txBody>
                  <a:tcPr/>
                </a:tc>
              </a:tr>
            </a:tbl>
          </a:graphicData>
        </a:graphic>
      </p:graphicFrame>
      <p:pic>
        <p:nvPicPr>
          <p:cNvPr id="4" name="Picture 2" descr="National Council on Patient Information and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87" t="19713" r="3135" b="22271"/>
          <a:stretch/>
        </p:blipFill>
        <p:spPr bwMode="auto">
          <a:xfrm rot="796895">
            <a:off x="1270252" y="734943"/>
            <a:ext cx="1744717" cy="8163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75463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4" name="Content Placeholder 4"/>
          <p:cNvGraphicFramePr>
            <a:graphicFrameLocks/>
          </p:cNvGraphicFramePr>
          <p:nvPr>
            <p:extLst>
              <p:ext uri="{D42A27DB-BD31-4B8C-83A1-F6EECF244321}">
                <p14:modId xmlns:p14="http://schemas.microsoft.com/office/powerpoint/2010/main" val="824183404"/>
              </p:ext>
            </p:extLst>
          </p:nvPr>
        </p:nvGraphicFramePr>
        <p:xfrm>
          <a:off x="838200" y="1151392"/>
          <a:ext cx="7826376" cy="3420608"/>
        </p:xfrm>
        <a:graphic>
          <a:graphicData uri="http://schemas.openxmlformats.org/drawingml/2006/table">
            <a:tbl>
              <a:tblPr firstRow="1" bandRow="1">
                <a:tableStyleId>{5C22544A-7EE6-4342-B048-85BDC9FD1C3A}</a:tableStyleId>
              </a:tblPr>
              <a:tblGrid>
                <a:gridCol w="3913188"/>
                <a:gridCol w="3913188"/>
              </a:tblGrid>
              <a:tr h="372608">
                <a:tc>
                  <a:txBody>
                    <a:bodyPr/>
                    <a:lstStyle/>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Points to…</a:t>
                      </a:r>
                      <a:endParaRPr lang="en-US" dirty="0">
                        <a:latin typeface="Georgia" panose="02040502050405020303" pitchFamily="18" charset="0"/>
                      </a:endParaRPr>
                    </a:p>
                  </a:txBody>
                  <a:tcPr/>
                </a:tc>
              </a:tr>
              <a:tr h="3010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Georgia" panose="02040502050405020303" pitchFamily="18" charset="0"/>
                        </a:rPr>
                        <a:t>Data indicate that people</a:t>
                      </a:r>
                      <a:r>
                        <a:rPr lang="en-US" sz="1800" baseline="0" dirty="0" smtClean="0">
                          <a:latin typeface="Georgia" panose="02040502050405020303" pitchFamily="18" charset="0"/>
                        </a:rPr>
                        <a:t> of color start using drugs before the age of 25. </a:t>
                      </a:r>
                      <a:r>
                        <a:rPr lang="en-US" sz="1800" dirty="0" smtClean="0">
                          <a:latin typeface="Georgia" panose="02040502050405020303"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smtClean="0">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smtClean="0">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smtClean="0">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smtClean="0">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smtClean="0">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Georgia" panose="02040502050405020303" pitchFamily="18" charset="0"/>
                        </a:rPr>
                        <a:t>The NSDUH Report: Substance Use among Black Adolescents; October 4, 2011,</a:t>
                      </a:r>
                      <a:r>
                        <a:rPr lang="en-US" sz="1400" dirty="0" smtClean="0">
                          <a:latin typeface="Georgia" panose="02040502050405020303" pitchFamily="18" charset="0"/>
                        </a:rPr>
                        <a:t> </a:t>
                      </a:r>
                      <a:r>
                        <a:rPr lang="en-US" sz="1400" u="sng" dirty="0" smtClean="0">
                          <a:latin typeface="Georgia" panose="02040502050405020303" pitchFamily="18" charset="0"/>
                          <a:hlinkClick r:id="rId3"/>
                        </a:rPr>
                        <a:t>http://www.samhsa.gov/data/2k11/WEB_SR_004/WEB_SR_004.htm</a:t>
                      </a:r>
                      <a:endParaRPr lang="en-US" sz="1400" kern="1200" dirty="0" smtClean="0">
                        <a:solidFill>
                          <a:schemeClr val="dk1"/>
                        </a:solidFill>
                        <a:effectLst/>
                        <a:latin typeface="Georgia" panose="02040502050405020303" pitchFamily="18" charset="0"/>
                        <a:ea typeface="+mn-ea"/>
                        <a:cs typeface="+mn-cs"/>
                      </a:endParaRPr>
                    </a:p>
                  </a:txBody>
                  <a:tcPr/>
                </a:tc>
                <a:tc>
                  <a:txBody>
                    <a:bodyPr/>
                    <a:lstStyle/>
                    <a:p>
                      <a:endParaRPr lang="en-US" sz="1800" dirty="0" smtClean="0">
                        <a:latin typeface="Georgia" panose="02040502050405020303" pitchFamily="18" charset="0"/>
                      </a:endParaRPr>
                    </a:p>
                    <a:p>
                      <a:r>
                        <a:rPr lang="en-US" sz="1800" dirty="0" smtClean="0">
                          <a:latin typeface="Georgia" panose="02040502050405020303" pitchFamily="18" charset="0"/>
                        </a:rPr>
                        <a:t>The</a:t>
                      </a:r>
                      <a:r>
                        <a:rPr lang="en-US" sz="1800" baseline="0" dirty="0" smtClean="0">
                          <a:latin typeface="Georgia" panose="02040502050405020303" pitchFamily="18" charset="0"/>
                        </a:rPr>
                        <a:t> need for e</a:t>
                      </a:r>
                      <a:r>
                        <a:rPr lang="en-US" sz="1800" dirty="0" smtClean="0">
                          <a:latin typeface="Georgia" panose="02040502050405020303" pitchFamily="18" charset="0"/>
                        </a:rPr>
                        <a:t>fforts to prevent, delay, or reduce drug use particularly strategies that target the critical period of late adolescence,</a:t>
                      </a:r>
                      <a:r>
                        <a:rPr lang="en-US" sz="1800" baseline="0" dirty="0" smtClean="0">
                          <a:latin typeface="Georgia" panose="02040502050405020303" pitchFamily="18" charset="0"/>
                        </a:rPr>
                        <a:t> having </a:t>
                      </a:r>
                      <a:r>
                        <a:rPr lang="en-US" sz="1800" dirty="0" smtClean="0">
                          <a:latin typeface="Georgia" panose="02040502050405020303" pitchFamily="18" charset="0"/>
                        </a:rPr>
                        <a:t>long-term implications for improvements in behavioral and physical health, education, and employment outcomes among this population. </a:t>
                      </a:r>
                      <a:endParaRPr lang="en-US" sz="1800" dirty="0">
                        <a:latin typeface="Georgia" panose="02040502050405020303" pitchFamily="18" charset="0"/>
                      </a:endParaRPr>
                    </a:p>
                  </a:txBody>
                  <a:tcPr/>
                </a:tc>
              </a:tr>
            </a:tbl>
          </a:graphicData>
        </a:graphic>
      </p:graphicFrame>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87" t="19713" r="3135" b="22271"/>
          <a:stretch/>
        </p:blipFill>
        <p:spPr bwMode="auto">
          <a:xfrm rot="796895">
            <a:off x="1270252" y="734943"/>
            <a:ext cx="1744717" cy="8163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descr="National Council on Patient Information and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349079" y="196334"/>
            <a:ext cx="7086600" cy="461665"/>
          </a:xfrm>
          <a:prstGeom prst="rect">
            <a:avLst/>
          </a:prstGeom>
          <a:noFill/>
        </p:spPr>
        <p:txBody>
          <a:bodyPr wrap="square" rtlCol="0">
            <a:spAutoFit/>
          </a:bodyPr>
          <a:lstStyle/>
          <a:p>
            <a:r>
              <a:rPr lang="en-US" sz="2400" b="1" dirty="0" smtClean="0">
                <a:latin typeface="Georgia" panose="02040502050405020303" pitchFamily="18" charset="0"/>
              </a:rPr>
              <a:t>AGE OF FIRST-USE</a:t>
            </a:r>
            <a:endParaRPr lang="en-US" sz="2400" b="1" dirty="0">
              <a:latin typeface="Georgia" panose="02040502050405020303" pitchFamily="18" charset="0"/>
            </a:endParaRPr>
          </a:p>
        </p:txBody>
      </p:sp>
    </p:spTree>
    <p:extLst>
      <p:ext uri="{BB962C8B-B14F-4D97-AF65-F5344CB8AC3E}">
        <p14:creationId xmlns:p14="http://schemas.microsoft.com/office/powerpoint/2010/main" val="961387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78140" cy="548640"/>
          </a:xfrm>
        </p:spPr>
        <p:txBody>
          <a:bodyPr/>
          <a:lstStyle/>
          <a:p>
            <a:pPr algn="ctr"/>
            <a:r>
              <a:rPr lang="en-US" sz="2400" b="1" dirty="0" smtClean="0">
                <a:latin typeface="Georgia" panose="02040502050405020303" pitchFamily="18" charset="0"/>
              </a:rPr>
              <a:t>Rx abuse among black adolescents </a:t>
            </a:r>
            <a:endParaRPr lang="en-US" sz="2400"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lvl="0"/>
            <a:endParaRPr lang="en-US" u="sng" dirty="0" smtClean="0"/>
          </a:p>
          <a:p>
            <a:pPr lvl="0"/>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4039345590"/>
              </p:ext>
            </p:extLst>
          </p:nvPr>
        </p:nvGraphicFramePr>
        <p:xfrm>
          <a:off x="762000" y="914400"/>
          <a:ext cx="7521576" cy="4373880"/>
        </p:xfrm>
        <a:graphic>
          <a:graphicData uri="http://schemas.openxmlformats.org/drawingml/2006/table">
            <a:tbl>
              <a:tblPr firstRow="1" bandRow="1">
                <a:tableStyleId>{5C22544A-7EE6-4342-B048-85BDC9FD1C3A}</a:tableStyleId>
              </a:tblPr>
              <a:tblGrid>
                <a:gridCol w="3760788"/>
                <a:gridCol w="3760788"/>
              </a:tblGrid>
              <a:tr h="381000">
                <a:tc>
                  <a:txBody>
                    <a:bodyPr/>
                    <a:lstStyle/>
                    <a:p>
                      <a:endParaRPr lang="en-US" b="0" dirty="0">
                        <a:latin typeface="Georgia" panose="02040502050405020303" pitchFamily="18" charset="0"/>
                      </a:endParaRPr>
                    </a:p>
                  </a:txBody>
                  <a:tcPr/>
                </a:tc>
                <a:tc>
                  <a:txBody>
                    <a:bodyPr/>
                    <a:lstStyle/>
                    <a:p>
                      <a:r>
                        <a:rPr lang="en-US" dirty="0" smtClean="0">
                          <a:latin typeface="Georgia" panose="02040502050405020303" pitchFamily="18" charset="0"/>
                        </a:rPr>
                        <a:t>Points to…</a:t>
                      </a:r>
                      <a:endParaRPr lang="en-US" dirty="0">
                        <a:latin typeface="Georgia" panose="02040502050405020303"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eorgia" panose="02040502050405020303" pitchFamily="18" charset="0"/>
                        </a:rPr>
                        <a:t>Nonmedical use of prescription type drugs among Black adolescents was relatively stable from 2002 to 2007. After a drop to 2.1%</a:t>
                      </a:r>
                      <a:r>
                        <a:rPr lang="en-US" sz="1600" baseline="0" dirty="0" smtClean="0">
                          <a:latin typeface="Georgia" panose="02040502050405020303" pitchFamily="18" charset="0"/>
                        </a:rPr>
                        <a:t> </a:t>
                      </a:r>
                      <a:r>
                        <a:rPr lang="en-US" sz="1600" dirty="0" smtClean="0">
                          <a:latin typeface="Georgia" panose="02040502050405020303" pitchFamily="18" charset="0"/>
                        </a:rPr>
                        <a:t> in 2008, the rate of nonmedical use of prescription drugs among black adolescents rose to 3.5 % in 2009,</a:t>
                      </a:r>
                      <a:r>
                        <a:rPr lang="en-US" sz="1600" baseline="0" dirty="0" smtClean="0">
                          <a:latin typeface="Georgia" panose="02040502050405020303" pitchFamily="18" charset="0"/>
                        </a:rPr>
                        <a:t> </a:t>
                      </a:r>
                      <a:r>
                        <a:rPr lang="en-US" sz="1600" dirty="0" smtClean="0">
                          <a:latin typeface="Georgia" panose="02040502050405020303" pitchFamily="18" charset="0"/>
                        </a:rPr>
                        <a:t>the difference between the rate in 2009 and 2010 was not statistically significant. </a:t>
                      </a:r>
                      <a:endParaRPr lang="en-US" sz="16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Georgia" panose="02040502050405020303" pitchFamily="18" charset="0"/>
                        </a:rPr>
                        <a:t>The NSDUH Report: Substance Use among Black Adolescents; October 4, 2011,</a:t>
                      </a:r>
                      <a:r>
                        <a:rPr lang="en-US" sz="1400" dirty="0" smtClean="0">
                          <a:latin typeface="Georgia" panose="02040502050405020303" pitchFamily="18" charset="0"/>
                        </a:rPr>
                        <a:t> </a:t>
                      </a:r>
                      <a:r>
                        <a:rPr lang="en-US" sz="1400" u="sng" dirty="0" smtClean="0">
                          <a:latin typeface="Georgia" panose="02040502050405020303" pitchFamily="18" charset="0"/>
                          <a:hlinkClick r:id="rId3"/>
                        </a:rPr>
                        <a:t>http://www.samhsa.gov/data/2k11/WEB_SR_004/WEB_SR_004.htm</a:t>
                      </a:r>
                      <a:endParaRPr lang="en-US" sz="1400" dirty="0" smtClean="0">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effectLst/>
                        <a:latin typeface="Georgia" panose="02040502050405020303" pitchFamily="18" charset="0"/>
                        <a:ea typeface="+mn-ea"/>
                        <a:cs typeface="+mn-cs"/>
                      </a:endParaRPr>
                    </a:p>
                  </a:txBody>
                  <a:tcPr/>
                </a:tc>
                <a:tc>
                  <a:txBody>
                    <a:bodyPr/>
                    <a:lstStyle/>
                    <a:p>
                      <a:endParaRPr lang="en-US" sz="1600" dirty="0" smtClean="0">
                        <a:latin typeface="Georgia" panose="02040502050405020303" pitchFamily="18" charset="0"/>
                      </a:endParaRPr>
                    </a:p>
                    <a:p>
                      <a:endParaRPr lang="en-US" sz="1600" dirty="0" smtClean="0">
                        <a:latin typeface="Georgia" panose="02040502050405020303" pitchFamily="18" charset="0"/>
                      </a:endParaRPr>
                    </a:p>
                    <a:p>
                      <a:r>
                        <a:rPr lang="en-US" sz="1600" dirty="0" smtClean="0">
                          <a:latin typeface="Georgia" panose="02040502050405020303" pitchFamily="18" charset="0"/>
                        </a:rPr>
                        <a:t>The</a:t>
                      </a:r>
                      <a:r>
                        <a:rPr lang="en-US" sz="1600" baseline="0" dirty="0" smtClean="0">
                          <a:latin typeface="Georgia" panose="02040502050405020303" pitchFamily="18" charset="0"/>
                        </a:rPr>
                        <a:t> fact that prescription drug abuse among Black adolescents rose in 2009 and has remained stable indicates the need to raise awareness about this issue and ultimately to bring it into the light.</a:t>
                      </a:r>
                      <a:endParaRPr lang="en-US" sz="1600" dirty="0">
                        <a:latin typeface="Georgia" panose="02040502050405020303" pitchFamily="18" charset="0"/>
                      </a:endParaRPr>
                    </a:p>
                  </a:txBody>
                  <a:tcPr/>
                </a:tc>
              </a:tr>
            </a:tbl>
          </a:graphicData>
        </a:graphic>
      </p:graphicFrame>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87" t="19713" r="3135" b="22271"/>
          <a:stretch/>
        </p:blipFill>
        <p:spPr bwMode="auto">
          <a:xfrm rot="796895">
            <a:off x="538025" y="711546"/>
            <a:ext cx="1856221" cy="8685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descr="National Council on Patient Information and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943600"/>
            <a:ext cx="1752600" cy="484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897893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363</TotalTime>
  <Words>2868</Words>
  <Application>Microsoft Office PowerPoint</Application>
  <PresentationFormat>On-screen Show (4:3)</PresentationFormat>
  <Paragraphs>411</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Franklin Gothic Book</vt:lpstr>
      <vt:lpstr>Franklin Gothic Medium</vt:lpstr>
      <vt:lpstr>Georgia</vt:lpstr>
      <vt:lpstr>Tunga</vt:lpstr>
      <vt:lpstr>Wingdings</vt:lpstr>
      <vt:lpstr>Angles</vt:lpstr>
      <vt:lpstr>Generation Rx  university Conference  Take-Aways – From the HBCU Campus Dialogue *</vt:lpstr>
      <vt:lpstr>Your Presenters</vt:lpstr>
      <vt:lpstr>HBCU Campus Dialogue on Prescription Drug Abuse, Treatment &amp; Recovery</vt:lpstr>
      <vt:lpstr>Hbcu Campus Dialogue</vt:lpstr>
      <vt:lpstr>About Historically Black colleges and Universities (HBCU)</vt:lpstr>
      <vt:lpstr>What we know – the big Picture</vt:lpstr>
      <vt:lpstr>What we Know – Substance Abuse among  People-of-color</vt:lpstr>
      <vt:lpstr>PowerPoint Presentation</vt:lpstr>
      <vt:lpstr>Rx abuse among black adolescents </vt:lpstr>
      <vt:lpstr>HBCU CAMPUS DIALOGUE </vt:lpstr>
      <vt:lpstr>Dialogue findings  Cycle of Influence</vt:lpstr>
      <vt:lpstr>Transforming the Cycle of Influence into Hope</vt:lpstr>
      <vt:lpstr>Agents for Change</vt:lpstr>
      <vt:lpstr>                                 Norms…</vt:lpstr>
      <vt:lpstr>Institutional bias</vt:lpstr>
      <vt:lpstr>Transitional stress</vt:lpstr>
      <vt:lpstr>Availability or overprescribing</vt:lpstr>
      <vt:lpstr>Lack of Resources</vt:lpstr>
      <vt:lpstr>Social media</vt:lpstr>
      <vt:lpstr>Why we care…</vt:lpstr>
      <vt:lpstr>Let’s talk about it!</vt:lpstr>
      <vt:lpstr>Thanks for Participating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Take-Aways – From the HBCU Campus Dialogue</dc:title>
  <dc:creator>Barb</dc:creator>
  <cp:lastModifiedBy>Ray Bullman</cp:lastModifiedBy>
  <cp:revision>38</cp:revision>
  <cp:lastPrinted>2014-08-01T00:15:58Z</cp:lastPrinted>
  <dcterms:created xsi:type="dcterms:W3CDTF">2014-07-31T19:45:38Z</dcterms:created>
  <dcterms:modified xsi:type="dcterms:W3CDTF">2014-08-26T17:50:53Z</dcterms:modified>
</cp:coreProperties>
</file>