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handoutMasterIdLst>
    <p:handoutMasterId r:id="rId17"/>
  </p:handoutMasterIdLst>
  <p:sldIdLst>
    <p:sldId id="256" r:id="rId2"/>
    <p:sldId id="257" r:id="rId3"/>
    <p:sldId id="258" r:id="rId4"/>
    <p:sldId id="260" r:id="rId5"/>
    <p:sldId id="261" r:id="rId6"/>
    <p:sldId id="259" r:id="rId7"/>
    <p:sldId id="262" r:id="rId8"/>
    <p:sldId id="265" r:id="rId9"/>
    <p:sldId id="266" r:id="rId10"/>
    <p:sldId id="267" r:id="rId11"/>
    <p:sldId id="264" r:id="rId12"/>
    <p:sldId id="268" r:id="rId13"/>
    <p:sldId id="269" r:id="rId14"/>
    <p:sldId id="270" r:id="rId15"/>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61" autoAdjust="0"/>
  </p:normalViewPr>
  <p:slideViewPr>
    <p:cSldViewPr>
      <p:cViewPr varScale="1">
        <p:scale>
          <a:sx n="93" d="100"/>
          <a:sy n="93" d="100"/>
        </p:scale>
        <p:origin x="211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C6C12D7B-8696-47EB-8C6C-A4BD214F0C33}" type="datetimeFigureOut">
              <a:rPr lang="en-US" smtClean="0"/>
              <a:t>2/11/2016</a:t>
            </a:fld>
            <a:endParaRPr lang="en-US" dirty="0"/>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1228AB40-5B0E-425B-9B41-7428BC246DF0}" type="slidenum">
              <a:rPr lang="en-US" smtClean="0"/>
              <a:t>‹#›</a:t>
            </a:fld>
            <a:endParaRPr lang="en-US" dirty="0"/>
          </a:p>
        </p:txBody>
      </p:sp>
    </p:spTree>
    <p:extLst>
      <p:ext uri="{BB962C8B-B14F-4D97-AF65-F5344CB8AC3E}">
        <p14:creationId xmlns:p14="http://schemas.microsoft.com/office/powerpoint/2010/main" val="1537644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865E267-044D-4C33-9F07-22DC278A28F3}" type="datetimeFigureOut">
              <a:rPr lang="en-US" smtClean="0"/>
              <a:t>2/11/2016</a:t>
            </a:fld>
            <a:endParaRPr lang="en-US" dirty="0"/>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75900360-DBB4-4AFB-AA6D-9CB2A17C9FC1}" type="slidenum">
              <a:rPr lang="en-US" smtClean="0"/>
              <a:t>‹#›</a:t>
            </a:fld>
            <a:endParaRPr lang="en-US" dirty="0"/>
          </a:p>
        </p:txBody>
      </p:sp>
    </p:spTree>
    <p:extLst>
      <p:ext uri="{BB962C8B-B14F-4D97-AF65-F5344CB8AC3E}">
        <p14:creationId xmlns:p14="http://schemas.microsoft.com/office/powerpoint/2010/main" val="212549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a:t>
            </a:r>
            <a:endParaRPr lang="en-US" dirty="0"/>
          </a:p>
        </p:txBody>
      </p:sp>
      <p:sp>
        <p:nvSpPr>
          <p:cNvPr id="4" name="Slide Number Placeholder 3"/>
          <p:cNvSpPr>
            <a:spLocks noGrp="1"/>
          </p:cNvSpPr>
          <p:nvPr>
            <p:ph type="sldNum" sz="quarter" idx="10"/>
          </p:nvPr>
        </p:nvSpPr>
        <p:spPr/>
        <p:txBody>
          <a:bodyPr/>
          <a:lstStyle/>
          <a:p>
            <a:fld id="{75900360-DBB4-4AFB-AA6D-9CB2A17C9FC1}" type="slidenum">
              <a:rPr lang="en-US" smtClean="0"/>
              <a:t>1</a:t>
            </a:fld>
            <a:endParaRPr lang="en-US" dirty="0"/>
          </a:p>
        </p:txBody>
      </p:sp>
    </p:spTree>
    <p:extLst>
      <p:ext uri="{BB962C8B-B14F-4D97-AF65-F5344CB8AC3E}">
        <p14:creationId xmlns:p14="http://schemas.microsoft.com/office/powerpoint/2010/main" val="2042996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a:t>
            </a:r>
            <a:endParaRPr lang="en-US" dirty="0"/>
          </a:p>
        </p:txBody>
      </p:sp>
      <p:sp>
        <p:nvSpPr>
          <p:cNvPr id="4" name="Slide Number Placeholder 3"/>
          <p:cNvSpPr>
            <a:spLocks noGrp="1"/>
          </p:cNvSpPr>
          <p:nvPr>
            <p:ph type="sldNum" sz="quarter" idx="10"/>
          </p:nvPr>
        </p:nvSpPr>
        <p:spPr/>
        <p:txBody>
          <a:bodyPr/>
          <a:lstStyle/>
          <a:p>
            <a:fld id="{75900360-DBB4-4AFB-AA6D-9CB2A17C9FC1}" type="slidenum">
              <a:rPr lang="en-US" smtClean="0"/>
              <a:t>10</a:t>
            </a:fld>
            <a:endParaRPr lang="en-US" dirty="0"/>
          </a:p>
        </p:txBody>
      </p:sp>
    </p:spTree>
    <p:extLst>
      <p:ext uri="{BB962C8B-B14F-4D97-AF65-F5344CB8AC3E}">
        <p14:creationId xmlns:p14="http://schemas.microsoft.com/office/powerpoint/2010/main" val="49736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 This was written</a:t>
            </a:r>
            <a:r>
              <a:rPr lang="en-US" baseline="0" dirty="0" smtClean="0"/>
              <a:t> in 1991. Do these factors still resonate today?</a:t>
            </a:r>
          </a:p>
          <a:p>
            <a:endParaRPr lang="en-US" baseline="0" dirty="0" smtClean="0"/>
          </a:p>
          <a:p>
            <a:r>
              <a:rPr lang="en-US" baseline="0" dirty="0" smtClean="0"/>
              <a:t>Discuss.</a:t>
            </a:r>
          </a:p>
        </p:txBody>
      </p:sp>
      <p:sp>
        <p:nvSpPr>
          <p:cNvPr id="4" name="Slide Number Placeholder 3"/>
          <p:cNvSpPr>
            <a:spLocks noGrp="1"/>
          </p:cNvSpPr>
          <p:nvPr>
            <p:ph type="sldNum" sz="quarter" idx="10"/>
          </p:nvPr>
        </p:nvSpPr>
        <p:spPr/>
        <p:txBody>
          <a:bodyPr/>
          <a:lstStyle/>
          <a:p>
            <a:fld id="{75900360-DBB4-4AFB-AA6D-9CB2A17C9FC1}" type="slidenum">
              <a:rPr lang="en-US" smtClean="0"/>
              <a:t>11</a:t>
            </a:fld>
            <a:endParaRPr lang="en-US" dirty="0"/>
          </a:p>
        </p:txBody>
      </p:sp>
    </p:spTree>
    <p:extLst>
      <p:ext uri="{BB962C8B-B14F-4D97-AF65-F5344CB8AC3E}">
        <p14:creationId xmlns:p14="http://schemas.microsoft.com/office/powerpoint/2010/main" val="910787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endParaRPr lang="en-US" dirty="0"/>
          </a:p>
        </p:txBody>
      </p:sp>
      <p:sp>
        <p:nvSpPr>
          <p:cNvPr id="4" name="Slide Number Placeholder 3"/>
          <p:cNvSpPr>
            <a:spLocks noGrp="1"/>
          </p:cNvSpPr>
          <p:nvPr>
            <p:ph type="sldNum" sz="quarter" idx="10"/>
          </p:nvPr>
        </p:nvSpPr>
        <p:spPr/>
        <p:txBody>
          <a:bodyPr/>
          <a:lstStyle/>
          <a:p>
            <a:fld id="{75900360-DBB4-4AFB-AA6D-9CB2A17C9FC1}" type="slidenum">
              <a:rPr lang="en-US" smtClean="0"/>
              <a:t>12</a:t>
            </a:fld>
            <a:endParaRPr lang="en-US" dirty="0"/>
          </a:p>
        </p:txBody>
      </p:sp>
    </p:spTree>
    <p:extLst>
      <p:ext uri="{BB962C8B-B14F-4D97-AF65-F5344CB8AC3E}">
        <p14:creationId xmlns:p14="http://schemas.microsoft.com/office/powerpoint/2010/main" val="196946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endParaRPr lang="en-US" dirty="0"/>
          </a:p>
        </p:txBody>
      </p:sp>
      <p:sp>
        <p:nvSpPr>
          <p:cNvPr id="4" name="Slide Number Placeholder 3"/>
          <p:cNvSpPr>
            <a:spLocks noGrp="1"/>
          </p:cNvSpPr>
          <p:nvPr>
            <p:ph type="sldNum" sz="quarter" idx="10"/>
          </p:nvPr>
        </p:nvSpPr>
        <p:spPr/>
        <p:txBody>
          <a:bodyPr/>
          <a:lstStyle/>
          <a:p>
            <a:fld id="{75900360-DBB4-4AFB-AA6D-9CB2A17C9FC1}" type="slidenum">
              <a:rPr lang="en-US" smtClean="0"/>
              <a:t>13</a:t>
            </a:fld>
            <a:endParaRPr lang="en-US" dirty="0"/>
          </a:p>
        </p:txBody>
      </p:sp>
    </p:spTree>
    <p:extLst>
      <p:ext uri="{BB962C8B-B14F-4D97-AF65-F5344CB8AC3E}">
        <p14:creationId xmlns:p14="http://schemas.microsoft.com/office/powerpoint/2010/main" val="2757867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 AND MELISSA</a:t>
            </a:r>
            <a:endParaRPr lang="en-US" dirty="0"/>
          </a:p>
        </p:txBody>
      </p:sp>
      <p:sp>
        <p:nvSpPr>
          <p:cNvPr id="4" name="Slide Number Placeholder 3"/>
          <p:cNvSpPr>
            <a:spLocks noGrp="1"/>
          </p:cNvSpPr>
          <p:nvPr>
            <p:ph type="sldNum" sz="quarter" idx="10"/>
          </p:nvPr>
        </p:nvSpPr>
        <p:spPr/>
        <p:txBody>
          <a:bodyPr/>
          <a:lstStyle/>
          <a:p>
            <a:fld id="{75900360-DBB4-4AFB-AA6D-9CB2A17C9FC1}" type="slidenum">
              <a:rPr lang="en-US" smtClean="0"/>
              <a:t>14</a:t>
            </a:fld>
            <a:endParaRPr lang="en-US" dirty="0"/>
          </a:p>
        </p:txBody>
      </p:sp>
    </p:spTree>
    <p:extLst>
      <p:ext uri="{BB962C8B-B14F-4D97-AF65-F5344CB8AC3E}">
        <p14:creationId xmlns:p14="http://schemas.microsoft.com/office/powerpoint/2010/main" val="385269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a:t>
            </a:r>
            <a:endParaRPr lang="en-US" dirty="0"/>
          </a:p>
        </p:txBody>
      </p:sp>
      <p:sp>
        <p:nvSpPr>
          <p:cNvPr id="4" name="Slide Number Placeholder 3"/>
          <p:cNvSpPr>
            <a:spLocks noGrp="1"/>
          </p:cNvSpPr>
          <p:nvPr>
            <p:ph type="sldNum" sz="quarter" idx="10"/>
          </p:nvPr>
        </p:nvSpPr>
        <p:spPr/>
        <p:txBody>
          <a:bodyPr/>
          <a:lstStyle/>
          <a:p>
            <a:fld id="{75900360-DBB4-4AFB-AA6D-9CB2A17C9FC1}" type="slidenum">
              <a:rPr lang="en-US" smtClean="0"/>
              <a:t>2</a:t>
            </a:fld>
            <a:endParaRPr lang="en-US" dirty="0"/>
          </a:p>
        </p:txBody>
      </p:sp>
    </p:spTree>
    <p:extLst>
      <p:ext uri="{BB962C8B-B14F-4D97-AF65-F5344CB8AC3E}">
        <p14:creationId xmlns:p14="http://schemas.microsoft.com/office/powerpoint/2010/main" val="26654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RAY</a:t>
            </a:r>
          </a:p>
          <a:p>
            <a:endParaRPr lang="en-US" dirty="0"/>
          </a:p>
        </p:txBody>
      </p:sp>
      <p:sp>
        <p:nvSpPr>
          <p:cNvPr id="4" name="Slide Number Placeholder 3"/>
          <p:cNvSpPr>
            <a:spLocks noGrp="1"/>
          </p:cNvSpPr>
          <p:nvPr>
            <p:ph type="sldNum" sz="quarter" idx="10"/>
          </p:nvPr>
        </p:nvSpPr>
        <p:spPr/>
        <p:txBody>
          <a:bodyPr/>
          <a:lstStyle/>
          <a:p>
            <a:fld id="{75900360-DBB4-4AFB-AA6D-9CB2A17C9FC1}" type="slidenum">
              <a:rPr lang="en-US" smtClean="0"/>
              <a:t>3</a:t>
            </a:fld>
            <a:endParaRPr lang="en-US" dirty="0"/>
          </a:p>
        </p:txBody>
      </p:sp>
    </p:spTree>
    <p:extLst>
      <p:ext uri="{BB962C8B-B14F-4D97-AF65-F5344CB8AC3E}">
        <p14:creationId xmlns:p14="http://schemas.microsoft.com/office/powerpoint/2010/main" val="381309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RAY</a:t>
            </a:r>
          </a:p>
          <a:p>
            <a:endParaRPr lang="en-US" dirty="0"/>
          </a:p>
        </p:txBody>
      </p:sp>
      <p:sp>
        <p:nvSpPr>
          <p:cNvPr id="4" name="Slide Number Placeholder 3"/>
          <p:cNvSpPr>
            <a:spLocks noGrp="1"/>
          </p:cNvSpPr>
          <p:nvPr>
            <p:ph type="sldNum" sz="quarter" idx="10"/>
          </p:nvPr>
        </p:nvSpPr>
        <p:spPr/>
        <p:txBody>
          <a:bodyPr/>
          <a:lstStyle/>
          <a:p>
            <a:fld id="{75900360-DBB4-4AFB-AA6D-9CB2A17C9FC1}" type="slidenum">
              <a:rPr lang="en-US" smtClean="0"/>
              <a:t>4</a:t>
            </a:fld>
            <a:endParaRPr lang="en-US" dirty="0"/>
          </a:p>
        </p:txBody>
      </p:sp>
    </p:spTree>
    <p:extLst>
      <p:ext uri="{BB962C8B-B14F-4D97-AF65-F5344CB8AC3E}">
        <p14:creationId xmlns:p14="http://schemas.microsoft.com/office/powerpoint/2010/main" val="64058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RAY</a:t>
            </a:r>
          </a:p>
          <a:p>
            <a:endParaRPr lang="en-US" dirty="0"/>
          </a:p>
        </p:txBody>
      </p:sp>
      <p:sp>
        <p:nvSpPr>
          <p:cNvPr id="4" name="Slide Number Placeholder 3"/>
          <p:cNvSpPr>
            <a:spLocks noGrp="1"/>
          </p:cNvSpPr>
          <p:nvPr>
            <p:ph type="sldNum" sz="quarter" idx="10"/>
          </p:nvPr>
        </p:nvSpPr>
        <p:spPr/>
        <p:txBody>
          <a:bodyPr/>
          <a:lstStyle/>
          <a:p>
            <a:fld id="{75900360-DBB4-4AFB-AA6D-9CB2A17C9FC1}" type="slidenum">
              <a:rPr lang="en-US" smtClean="0"/>
              <a:t>5</a:t>
            </a:fld>
            <a:endParaRPr lang="en-US" dirty="0"/>
          </a:p>
        </p:txBody>
      </p:sp>
    </p:spTree>
    <p:extLst>
      <p:ext uri="{BB962C8B-B14F-4D97-AF65-F5344CB8AC3E}">
        <p14:creationId xmlns:p14="http://schemas.microsoft.com/office/powerpoint/2010/main" val="159835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900360-DBB4-4AFB-AA6D-9CB2A17C9FC1}" type="slidenum">
              <a:rPr lang="en-US" smtClean="0"/>
              <a:t>6</a:t>
            </a:fld>
            <a:endParaRPr lang="en-US" dirty="0"/>
          </a:p>
        </p:txBody>
      </p:sp>
    </p:spTree>
    <p:extLst>
      <p:ext uri="{BB962C8B-B14F-4D97-AF65-F5344CB8AC3E}">
        <p14:creationId xmlns:p14="http://schemas.microsoft.com/office/powerpoint/2010/main" val="340296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latin typeface="Georgia" panose="02040502050405020303" pitchFamily="18" charset="0"/>
              </a:rPr>
              <a:t>The University of CO analyzed data from the American Drug and Alcohol Survey given to American Indian students at 33 schools on or near reservations in 11 U.S. states in 2009-2012. </a:t>
            </a:r>
          </a:p>
          <a:p>
            <a:pPr lvl="0"/>
            <a:endParaRPr lang="en-US" sz="1400" dirty="0">
              <a:latin typeface="Georgia" panose="02040502050405020303" pitchFamily="18" charset="0"/>
            </a:endParaRPr>
          </a:p>
          <a:p>
            <a:pPr lvl="0"/>
            <a:r>
              <a:rPr lang="en-US" sz="1400" dirty="0">
                <a:latin typeface="Georgia" panose="02040502050405020303" pitchFamily="18" charset="0"/>
              </a:rPr>
              <a:t>A comparison with nationwide data from the Monitoring the Future (MTF) survey was striking, particularly regarding the much higher prevalence of drug and alcohol use in 8th and 10th graders compared to national averages. </a:t>
            </a:r>
          </a:p>
          <a:p>
            <a:pPr lvl="0"/>
            <a:endParaRPr lang="en-US" sz="1400" dirty="0">
              <a:latin typeface="Georgia" panose="02040502050405020303" pitchFamily="18" charset="0"/>
            </a:endParaRPr>
          </a:p>
          <a:p>
            <a:pPr lvl="0"/>
            <a:r>
              <a:rPr lang="en-US" sz="1400" dirty="0">
                <a:latin typeface="Georgia" panose="02040502050405020303" pitchFamily="18" charset="0"/>
              </a:rPr>
              <a:t>The study showed that adolescent substance use is still a major problem among reservation-based AI students. In many cases, the differences were quite dramatic.  </a:t>
            </a:r>
          </a:p>
        </p:txBody>
      </p:sp>
      <p:sp>
        <p:nvSpPr>
          <p:cNvPr id="4" name="Slide Number Placeholder 3"/>
          <p:cNvSpPr>
            <a:spLocks noGrp="1"/>
          </p:cNvSpPr>
          <p:nvPr>
            <p:ph type="sldNum" sz="quarter" idx="10"/>
          </p:nvPr>
        </p:nvSpPr>
        <p:spPr/>
        <p:txBody>
          <a:bodyPr/>
          <a:lstStyle/>
          <a:p>
            <a:fld id="{75900360-DBB4-4AFB-AA6D-9CB2A17C9FC1}" type="slidenum">
              <a:rPr lang="en-US" smtClean="0"/>
              <a:t>7</a:t>
            </a:fld>
            <a:endParaRPr lang="en-US" dirty="0"/>
          </a:p>
        </p:txBody>
      </p:sp>
    </p:spTree>
    <p:extLst>
      <p:ext uri="{BB962C8B-B14F-4D97-AF65-F5344CB8AC3E}">
        <p14:creationId xmlns:p14="http://schemas.microsoft.com/office/powerpoint/2010/main" val="395033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a:t>
            </a:r>
            <a:endParaRPr lang="en-US" dirty="0"/>
          </a:p>
        </p:txBody>
      </p:sp>
      <p:sp>
        <p:nvSpPr>
          <p:cNvPr id="4" name="Slide Number Placeholder 3"/>
          <p:cNvSpPr>
            <a:spLocks noGrp="1"/>
          </p:cNvSpPr>
          <p:nvPr>
            <p:ph type="sldNum" sz="quarter" idx="10"/>
          </p:nvPr>
        </p:nvSpPr>
        <p:spPr/>
        <p:txBody>
          <a:bodyPr/>
          <a:lstStyle/>
          <a:p>
            <a:fld id="{75900360-DBB4-4AFB-AA6D-9CB2A17C9FC1}" type="slidenum">
              <a:rPr lang="en-US" smtClean="0"/>
              <a:t>8</a:t>
            </a:fld>
            <a:endParaRPr lang="en-US" dirty="0"/>
          </a:p>
        </p:txBody>
      </p:sp>
    </p:spTree>
    <p:extLst>
      <p:ext uri="{BB962C8B-B14F-4D97-AF65-F5344CB8AC3E}">
        <p14:creationId xmlns:p14="http://schemas.microsoft.com/office/powerpoint/2010/main" val="3807543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a:t>
            </a:r>
          </a:p>
          <a:p>
            <a:endParaRPr lang="en-US" dirty="0" smtClean="0"/>
          </a:p>
          <a:p>
            <a:r>
              <a:rPr lang="en-US" dirty="0" smtClean="0"/>
              <a:t>Small sampling of what’s available.</a:t>
            </a:r>
            <a:endParaRPr lang="en-US" dirty="0"/>
          </a:p>
        </p:txBody>
      </p:sp>
      <p:sp>
        <p:nvSpPr>
          <p:cNvPr id="4" name="Slide Number Placeholder 3"/>
          <p:cNvSpPr>
            <a:spLocks noGrp="1"/>
          </p:cNvSpPr>
          <p:nvPr>
            <p:ph type="sldNum" sz="quarter" idx="10"/>
          </p:nvPr>
        </p:nvSpPr>
        <p:spPr/>
        <p:txBody>
          <a:bodyPr/>
          <a:lstStyle/>
          <a:p>
            <a:fld id="{75900360-DBB4-4AFB-AA6D-9CB2A17C9FC1}" type="slidenum">
              <a:rPr lang="en-US" smtClean="0"/>
              <a:t>9</a:t>
            </a:fld>
            <a:endParaRPr lang="en-US" dirty="0"/>
          </a:p>
        </p:txBody>
      </p:sp>
    </p:spTree>
    <p:extLst>
      <p:ext uri="{BB962C8B-B14F-4D97-AF65-F5344CB8AC3E}">
        <p14:creationId xmlns:p14="http://schemas.microsoft.com/office/powerpoint/2010/main" val="29741045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1">
                <a:solidFill>
                  <a:schemeClr val="accent2">
                    <a:lumMod val="7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D33DC8-4407-4341-828E-844B157D0F82}" type="datetimeFigureOut">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38A7EE8F-ADD5-41CA-BECE-290D75176F75}" type="slidenum">
              <a:rPr lang="en-US" smtClean="0"/>
              <a:t>‹#›</a:t>
            </a:fld>
            <a:endParaRPr lang="en-US" dirty="0"/>
          </a:p>
        </p:txBody>
      </p:sp>
    </p:spTree>
    <p:extLst>
      <p:ext uri="{BB962C8B-B14F-4D97-AF65-F5344CB8AC3E}">
        <p14:creationId xmlns:p14="http://schemas.microsoft.com/office/powerpoint/2010/main" val="191063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D33DC8-4407-4341-828E-844B157D0F82}" type="datetimeFigureOut">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A7EE8F-ADD5-41CA-BECE-290D75176F75}" type="slidenum">
              <a:rPr lang="en-US" smtClean="0"/>
              <a:t>‹#›</a:t>
            </a:fld>
            <a:endParaRPr lang="en-US" dirty="0"/>
          </a:p>
        </p:txBody>
      </p:sp>
    </p:spTree>
    <p:extLst>
      <p:ext uri="{BB962C8B-B14F-4D97-AF65-F5344CB8AC3E}">
        <p14:creationId xmlns:p14="http://schemas.microsoft.com/office/powerpoint/2010/main" val="50879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D33DC8-4407-4341-828E-844B157D0F82}" type="datetimeFigureOut">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A7EE8F-ADD5-41CA-BECE-290D75176F75}" type="slidenum">
              <a:rPr lang="en-US" smtClean="0"/>
              <a:t>‹#›</a:t>
            </a:fld>
            <a:endParaRPr lang="en-US" dirty="0"/>
          </a:p>
        </p:txBody>
      </p:sp>
    </p:spTree>
    <p:extLst>
      <p:ext uri="{BB962C8B-B14F-4D97-AF65-F5344CB8AC3E}">
        <p14:creationId xmlns:p14="http://schemas.microsoft.com/office/powerpoint/2010/main" val="113618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D33DC8-4407-4341-828E-844B157D0F82}" type="datetimeFigureOut">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A7EE8F-ADD5-41CA-BECE-290D75176F75}" type="slidenum">
              <a:rPr lang="en-US" smtClean="0"/>
              <a:t>‹#›</a:t>
            </a:fld>
            <a:endParaRPr lang="en-US" dirty="0"/>
          </a:p>
        </p:txBody>
      </p:sp>
    </p:spTree>
    <p:extLst>
      <p:ext uri="{BB962C8B-B14F-4D97-AF65-F5344CB8AC3E}">
        <p14:creationId xmlns:p14="http://schemas.microsoft.com/office/powerpoint/2010/main" val="48020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85D33DC8-4407-4341-828E-844B157D0F82}" type="datetimeFigureOut">
              <a:rPr lang="en-US" smtClean="0"/>
              <a:t>2/11/2016</a:t>
            </a:fld>
            <a:endParaRPr lang="en-US" dirty="0"/>
          </a:p>
        </p:txBody>
      </p:sp>
      <p:sp>
        <p:nvSpPr>
          <p:cNvPr id="5" name="Footer Placeholder 4"/>
          <p:cNvSpPr>
            <a:spLocks noGrp="1"/>
          </p:cNvSpPr>
          <p:nvPr>
            <p:ph type="ftr" sz="quarter" idx="11"/>
          </p:nvPr>
        </p:nvSpPr>
        <p:spPr>
          <a:xfrm>
            <a:off x="1637031" y="6272785"/>
            <a:ext cx="4745736" cy="365125"/>
          </a:xfrm>
        </p:spPr>
        <p:txBody>
          <a:body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38A7EE8F-ADD5-41CA-BECE-290D75176F75}" type="slidenum">
              <a:rPr lang="en-US" smtClean="0"/>
              <a:t>‹#›</a:t>
            </a:fld>
            <a:endParaRPr lang="en-US" dirty="0"/>
          </a:p>
        </p:txBody>
      </p:sp>
    </p:spTree>
    <p:extLst>
      <p:ext uri="{BB962C8B-B14F-4D97-AF65-F5344CB8AC3E}">
        <p14:creationId xmlns:p14="http://schemas.microsoft.com/office/powerpoint/2010/main" val="226765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D33DC8-4407-4341-828E-844B157D0F82}" type="datetimeFigureOut">
              <a:rPr lang="en-US" smtClean="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A7EE8F-ADD5-41CA-BECE-290D75176F75}" type="slidenum">
              <a:rPr lang="en-US" smtClean="0"/>
              <a:t>‹#›</a:t>
            </a:fld>
            <a:endParaRPr lang="en-US" dirty="0"/>
          </a:p>
        </p:txBody>
      </p:sp>
    </p:spTree>
    <p:extLst>
      <p:ext uri="{BB962C8B-B14F-4D97-AF65-F5344CB8AC3E}">
        <p14:creationId xmlns:p14="http://schemas.microsoft.com/office/powerpoint/2010/main" val="136021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D33DC8-4407-4341-828E-844B157D0F82}" type="datetimeFigureOut">
              <a:rPr lang="en-US" smtClean="0"/>
              <a:t>2/11/2016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A7EE8F-ADD5-41CA-BECE-290D75176F75}" type="slidenum">
              <a:rPr lang="en-US" smtClean="0"/>
              <a:t>‹#›</a:t>
            </a:fld>
            <a:endParaRPr lang="en-US" dirty="0"/>
          </a:p>
        </p:txBody>
      </p:sp>
    </p:spTree>
    <p:extLst>
      <p:ext uri="{BB962C8B-B14F-4D97-AF65-F5344CB8AC3E}">
        <p14:creationId xmlns:p14="http://schemas.microsoft.com/office/powerpoint/2010/main" val="276174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D33DC8-4407-4341-828E-844B157D0F82}" type="datetimeFigureOut">
              <a:rPr lang="en-US" smtClean="0"/>
              <a:t>2/11/2016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A7EE8F-ADD5-41CA-BECE-290D75176F75}" type="slidenum">
              <a:rPr lang="en-US" smtClean="0"/>
              <a:t>‹#›</a:t>
            </a:fld>
            <a:endParaRPr lang="en-US" dirty="0"/>
          </a:p>
        </p:txBody>
      </p:sp>
    </p:spTree>
    <p:extLst>
      <p:ext uri="{BB962C8B-B14F-4D97-AF65-F5344CB8AC3E}">
        <p14:creationId xmlns:p14="http://schemas.microsoft.com/office/powerpoint/2010/main" val="36070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33DC8-4407-4341-828E-844B157D0F82}" type="datetimeFigureOut">
              <a:rPr lang="en-US" smtClean="0"/>
              <a:t>2/11/2016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A7EE8F-ADD5-41CA-BECE-290D75176F75}" type="slidenum">
              <a:rPr lang="en-US" smtClean="0"/>
              <a:t>‹#›</a:t>
            </a:fld>
            <a:endParaRPr lang="en-US" dirty="0"/>
          </a:p>
        </p:txBody>
      </p:sp>
    </p:spTree>
    <p:extLst>
      <p:ext uri="{BB962C8B-B14F-4D97-AF65-F5344CB8AC3E}">
        <p14:creationId xmlns:p14="http://schemas.microsoft.com/office/powerpoint/2010/main" val="104209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33DC8-4407-4341-828E-844B157D0F82}" type="datetimeFigureOut">
              <a:rPr lang="en-US" smtClean="0"/>
              <a:t>2/11/2016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38A7EE8F-ADD5-41CA-BECE-290D75176F75}" type="slidenum">
              <a:rPr lang="en-US" smtClean="0"/>
              <a:t>‹#›</a:t>
            </a:fld>
            <a:endParaRPr lang="en-US" dirty="0"/>
          </a:p>
        </p:txBody>
      </p:sp>
    </p:spTree>
    <p:extLst>
      <p:ext uri="{BB962C8B-B14F-4D97-AF65-F5344CB8AC3E}">
        <p14:creationId xmlns:p14="http://schemas.microsoft.com/office/powerpoint/2010/main" val="317785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fld id="{85D33DC8-4407-4341-828E-844B157D0F82}" type="datetimeFigureOut">
              <a:rPr lang="en-US" smtClean="0"/>
              <a:t>2/11/2016</a:t>
            </a:fld>
            <a:endParaRPr lang="en-US" dirty="0"/>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38A7EE8F-ADD5-41CA-BECE-290D75176F75}" type="slidenum">
              <a:rPr lang="en-US" smtClean="0"/>
              <a:t>‹#›</a:t>
            </a:fld>
            <a:endParaRPr lang="en-US" dirty="0"/>
          </a:p>
        </p:txBody>
      </p:sp>
    </p:spTree>
    <p:extLst>
      <p:ext uri="{BB962C8B-B14F-4D97-AF65-F5344CB8AC3E}">
        <p14:creationId xmlns:p14="http://schemas.microsoft.com/office/powerpoint/2010/main" val="211666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2">
                    <a:lumMod val="50000"/>
                  </a:schemeClr>
                </a:solidFill>
              </a:defRPr>
            </a:lvl1pPr>
          </a:lstStyle>
          <a:p>
            <a:fld id="{85D33DC8-4407-4341-828E-844B157D0F82}" type="datetimeFigureOut">
              <a:rPr lang="en-US" smtClean="0"/>
              <a:t>2/11/2016</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j-lt"/>
              </a:defRPr>
            </a:lvl1pPr>
          </a:lstStyle>
          <a:p>
            <a:fld id="{38A7EE8F-ADD5-41CA-BECE-290D75176F75}" type="slidenum">
              <a:rPr lang="en-US" smtClean="0"/>
              <a:t>‹#›</a:t>
            </a:fld>
            <a:endParaRPr lang="en-US" dirty="0"/>
          </a:p>
        </p:txBody>
      </p:sp>
    </p:spTree>
    <p:extLst>
      <p:ext uri="{BB962C8B-B14F-4D97-AF65-F5344CB8AC3E}">
        <p14:creationId xmlns:p14="http://schemas.microsoft.com/office/powerpoint/2010/main" val="39652752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wernative.org/" TargetMode="External"/><Relationship Id="rId7" Type="http://schemas.openxmlformats.org/officeDocument/2006/relationships/hyperlink" Target="http://www.talkaboutrx.org/prescrip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talkaboutrx.org/college_resource_kit.jsp" TargetMode="External"/><Relationship Id="rId11" Type="http://schemas.openxmlformats.org/officeDocument/2006/relationships/image" Target="../media/image5.png"/><Relationship Id="rId5" Type="http://schemas.openxmlformats.org/officeDocument/2006/relationships/hyperlink" Target="http://www.recoveryopensdoors.org/" TargetMode="External"/><Relationship Id="rId10" Type="http://schemas.openxmlformats.org/officeDocument/2006/relationships/image" Target="../media/image15.png"/><Relationship Id="rId4" Type="http://schemas.openxmlformats.org/officeDocument/2006/relationships/hyperlink" Target="http://www.samhsa.gov/sites/default/files/programs_campaigns/tloa/prevention-recovery-special-edition-spring-2015.pdf" TargetMode="Externa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books.google.com/books?id=3K4caX3Y8jgC&amp;pg=PA171&amp;lpg=PA171&amp;dq=1.%09a+sense+of+cultural+dislocation+or+lack+of+integration+into+either+traditional+Indian+or+modern+American+life&amp;source=bl&amp;ots=1w4o7oCkLW&amp;sig=LJ4kt4KPxv6dJMm058NixS7Hijc&amp;hl=en&amp;sa=X&amp;ved=0ahUKEwj9m-SYmOvKAhXBaD4KHUGZB2cQ6AEIGzAA#v=onepage&amp;q=1.%09a%20sense%20of%20cultural%20dislocation%20or%20lack%20of%20integration%20into%20either%20traditional%20Indian%20or%20modern%20American%20life&amp;f=fals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mailto:bullman@ncpie.inf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hyperlink" Target="mailto:mholder@Haskell.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rugabuse.gov/about-nida/noras-blog/2014/09/substance-use-in-american-indian-youth-worse-than-we-though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nativenewsonline.net/currents/%EF%BB%BF-new-effort-targets-drug-overdoses-in-indian-count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tulsaworld.com/news/state/agreement-announced-in-trying-to-curb-drug-overdoses-in-indian/article_9b7001bb-aa6b-54aa-8974-70e78fb119c9.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amhsa.gov/data/sites/default/files/report_1972/Spotlight-1972.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triethniccenter.colostate.edu/ai_epi1.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tulsaworld.com/news/state/agreement-announced-in-trying-to-curb-drug-overdoses-in-indian/article_9b7001bb-aa6b-54aa-8974-70e78fb119c9.html" TargetMode="External"/><Relationship Id="rId5" Type="http://schemas.openxmlformats.org/officeDocument/2006/relationships/hyperlink" Target="http://www.tribalcollegejournal.org/archives/27733" TargetMode="External"/><Relationship Id="rId4" Type="http://schemas.openxmlformats.org/officeDocument/2006/relationships/hyperlink" Target="http://www.drugabuse.gov/about-nida/noras-blog/2014/09/substance-use-in-american-indian-youth-worse-than-we-though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tribalcollegejournal.org/archives/27733" TargetMode="Externa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caih.jhu.edu/programs/family-spir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200" dirty="0" smtClean="0">
                <a:latin typeface="Georgia" panose="02040502050405020303" pitchFamily="18" charset="0"/>
              </a:rPr>
              <a:t>SAMHSA’s </a:t>
            </a:r>
            <a:br>
              <a:rPr lang="en-US" sz="3200" dirty="0" smtClean="0">
                <a:latin typeface="Georgia" panose="02040502050405020303" pitchFamily="18" charset="0"/>
              </a:rPr>
            </a:br>
            <a:r>
              <a:rPr lang="en-US" sz="3200" dirty="0" smtClean="0">
                <a:latin typeface="Georgia" panose="02040502050405020303" pitchFamily="18" charset="0"/>
              </a:rPr>
              <a:t>TCU Behavioral Health Summit</a:t>
            </a:r>
            <a:br>
              <a:rPr lang="en-US" sz="3200" dirty="0" smtClean="0">
                <a:latin typeface="Georgia" panose="02040502050405020303" pitchFamily="18" charset="0"/>
              </a:rPr>
            </a:br>
            <a:endParaRPr lang="en-US" sz="3200" dirty="0">
              <a:latin typeface="Georgia" panose="02040502050405020303" pitchFamily="18" charset="0"/>
            </a:endParaRPr>
          </a:p>
        </p:txBody>
      </p:sp>
      <p:sp>
        <p:nvSpPr>
          <p:cNvPr id="3" name="Subtitle 2"/>
          <p:cNvSpPr>
            <a:spLocks noGrp="1"/>
          </p:cNvSpPr>
          <p:nvPr>
            <p:ph type="subTitle" idx="1"/>
          </p:nvPr>
        </p:nvSpPr>
        <p:spPr>
          <a:xfrm>
            <a:off x="802386" y="4389120"/>
            <a:ext cx="5918454" cy="1554480"/>
          </a:xfrm>
        </p:spPr>
        <p:txBody>
          <a:bodyPr>
            <a:noAutofit/>
          </a:bodyPr>
          <a:lstStyle/>
          <a:p>
            <a:r>
              <a:rPr lang="en-US" sz="2000" b="1" dirty="0" smtClean="0">
                <a:latin typeface="Georgia" panose="02040502050405020303" pitchFamily="18" charset="0"/>
              </a:rPr>
              <a:t>Prescription Drug Abuse in Indian Country</a:t>
            </a:r>
          </a:p>
          <a:p>
            <a:pPr algn="ctr"/>
            <a:r>
              <a:rPr lang="en-US" sz="2000" b="1" dirty="0" smtClean="0">
                <a:latin typeface="Georgia" panose="02040502050405020303" pitchFamily="18" charset="0"/>
              </a:rPr>
              <a:t>Friday, February 12, 2016 </a:t>
            </a:r>
          </a:p>
          <a:p>
            <a:pPr algn="ctr"/>
            <a:r>
              <a:rPr lang="en-US" sz="2000" dirty="0">
                <a:latin typeface="Georgia" panose="02040502050405020303" pitchFamily="18" charset="0"/>
              </a:rPr>
              <a:t>11:30 am – 12:30 pm</a:t>
            </a:r>
          </a:p>
          <a:p>
            <a:endParaRPr lang="en-US" sz="2000" b="1" dirty="0" smtClean="0">
              <a:latin typeface="Georgia" panose="02040502050405020303" pitchFamily="18" charset="0"/>
            </a:endParaRPr>
          </a:p>
        </p:txBody>
      </p:sp>
      <p:pic>
        <p:nvPicPr>
          <p:cNvPr id="4" name="Picture 3"/>
          <p:cNvPicPr>
            <a:picLocks noChangeAspect="1"/>
          </p:cNvPicPr>
          <p:nvPr/>
        </p:nvPicPr>
        <p:blipFill>
          <a:blip r:embed="rId3"/>
          <a:stretch>
            <a:fillRect/>
          </a:stretch>
        </p:blipFill>
        <p:spPr>
          <a:xfrm>
            <a:off x="1554218" y="3258297"/>
            <a:ext cx="6035563" cy="341406"/>
          </a:xfrm>
          <a:prstGeom prst="rect">
            <a:avLst/>
          </a:prstGeom>
        </p:spPr>
      </p:pic>
    </p:spTree>
    <p:extLst>
      <p:ext uri="{BB962C8B-B14F-4D97-AF65-F5344CB8AC3E}">
        <p14:creationId xmlns:p14="http://schemas.microsoft.com/office/powerpoint/2010/main" val="373426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799"/>
            <a:ext cx="7772400" cy="337221"/>
          </a:xfrm>
        </p:spPr>
        <p:txBody>
          <a:bodyPr>
            <a:normAutofit fontScale="90000"/>
          </a:bodyPr>
          <a:lstStyle/>
          <a:p>
            <a:pPr algn="ctr"/>
            <a:r>
              <a:rPr lang="en-US" dirty="0" smtClean="0"/>
              <a:t>Intervention Gallery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5536010"/>
              </p:ext>
            </p:extLst>
          </p:nvPr>
        </p:nvGraphicFramePr>
        <p:xfrm>
          <a:off x="685800" y="1219201"/>
          <a:ext cx="7772400" cy="5410200"/>
        </p:xfrm>
        <a:graphic>
          <a:graphicData uri="http://schemas.openxmlformats.org/drawingml/2006/table">
            <a:tbl>
              <a:tblPr firstRow="1" bandRow="1">
                <a:tableStyleId>{5C22544A-7EE6-4342-B048-85BDC9FD1C3A}</a:tableStyleId>
              </a:tblPr>
              <a:tblGrid>
                <a:gridCol w="1828800"/>
                <a:gridCol w="5943600"/>
              </a:tblGrid>
              <a:tr h="1772307">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c>
                  <a:txBody>
                    <a:bodyPr/>
                    <a:lstStyle/>
                    <a:p>
                      <a:r>
                        <a:rPr lang="en-US" sz="1200" dirty="0" smtClean="0">
                          <a:latin typeface="Georgia" panose="02040502050405020303" pitchFamily="18" charset="0"/>
                        </a:rPr>
                        <a:t>WeRNative.org: </a:t>
                      </a:r>
                      <a:r>
                        <a:rPr lang="en-US" sz="1200" b="0" i="0" dirty="0" smtClean="0">
                          <a:solidFill>
                            <a:schemeClr val="bg1"/>
                          </a:solidFill>
                          <a:effectLst/>
                          <a:latin typeface="Georgia" panose="02040502050405020303" pitchFamily="18" charset="0"/>
                        </a:rPr>
                        <a:t>a comprehensive health,</a:t>
                      </a:r>
                      <a:r>
                        <a:rPr lang="en-US" sz="1200" b="0" i="0" baseline="0" dirty="0" smtClean="0">
                          <a:solidFill>
                            <a:schemeClr val="bg1"/>
                          </a:solidFill>
                          <a:effectLst/>
                          <a:latin typeface="Georgia" panose="02040502050405020303" pitchFamily="18" charset="0"/>
                        </a:rPr>
                        <a:t> web-based </a:t>
                      </a:r>
                      <a:r>
                        <a:rPr lang="en-US" sz="1200" b="0" i="0" dirty="0" smtClean="0">
                          <a:solidFill>
                            <a:schemeClr val="bg1"/>
                          </a:solidFill>
                          <a:effectLst/>
                          <a:latin typeface="Georgia" panose="02040502050405020303" pitchFamily="18" charset="0"/>
                        </a:rPr>
                        <a:t>resource for Native youth, by Native youth, providing content and stories about the topics that matter most to them. Strives to promote holistic health and positive growth in local communities and the Indian Nation at large. </a:t>
                      </a:r>
                    </a:p>
                    <a:p>
                      <a:endParaRPr lang="en-US" sz="1200" b="0" i="0" dirty="0" smtClean="0">
                        <a:solidFill>
                          <a:schemeClr val="bg1"/>
                        </a:solidFill>
                        <a:effectLst/>
                        <a:latin typeface="Georgia" panose="02040502050405020303" pitchFamily="18" charset="0"/>
                      </a:endParaRPr>
                    </a:p>
                    <a:p>
                      <a:r>
                        <a:rPr lang="en-US" sz="1200" b="0" i="0" dirty="0" smtClean="0">
                          <a:solidFill>
                            <a:schemeClr val="bg1"/>
                          </a:solidFill>
                          <a:effectLst/>
                          <a:latin typeface="Georgia" panose="02040502050405020303" pitchFamily="18" charset="0"/>
                        </a:rPr>
                        <a:t>Source: </a:t>
                      </a:r>
                      <a:r>
                        <a:rPr lang="en-US" sz="1200" b="0" i="0" dirty="0" smtClean="0">
                          <a:solidFill>
                            <a:schemeClr val="bg1"/>
                          </a:solidFill>
                          <a:effectLst/>
                          <a:latin typeface="Georgia" panose="02040502050405020303" pitchFamily="18" charset="0"/>
                          <a:hlinkClick r:id="rId3"/>
                        </a:rPr>
                        <a:t>www.WeRNative.org</a:t>
                      </a:r>
                      <a:r>
                        <a:rPr lang="en-US" sz="1200" b="0" i="0" baseline="0" dirty="0" smtClean="0">
                          <a:solidFill>
                            <a:schemeClr val="bg1"/>
                          </a:solidFill>
                          <a:effectLst/>
                          <a:latin typeface="Georgia" panose="02040502050405020303" pitchFamily="18" charset="0"/>
                        </a:rPr>
                        <a:t> </a:t>
                      </a:r>
                      <a:r>
                        <a:rPr lang="en-US" sz="1200" dirty="0" smtClean="0">
                          <a:solidFill>
                            <a:schemeClr val="bg1"/>
                          </a:solidFill>
                          <a:latin typeface="Georgia" panose="02040502050405020303" pitchFamily="18" charset="0"/>
                        </a:rPr>
                        <a:t/>
                      </a:r>
                      <a:br>
                        <a:rPr lang="en-US" sz="1200" dirty="0" smtClean="0">
                          <a:solidFill>
                            <a:schemeClr val="bg1"/>
                          </a:solidFill>
                          <a:latin typeface="Georgia" panose="02040502050405020303" pitchFamily="18" charset="0"/>
                        </a:rPr>
                      </a:br>
                      <a:endParaRPr lang="en-US" sz="1200" dirty="0">
                        <a:solidFill>
                          <a:schemeClr val="bg1"/>
                        </a:solidFill>
                        <a:latin typeface="Georgia" panose="02040502050405020303" pitchFamily="18" charset="0"/>
                      </a:endParaRPr>
                    </a:p>
                  </a:txBody>
                  <a:tcPr/>
                </a:tc>
              </a:tr>
              <a:tr h="1492469">
                <a:tc>
                  <a:txBody>
                    <a:bodyPr/>
                    <a:lstStyle/>
                    <a:p>
                      <a:endParaRPr lang="en-US" dirty="0" smtClean="0"/>
                    </a:p>
                    <a:p>
                      <a:endParaRPr lang="en-US" dirty="0" smtClean="0"/>
                    </a:p>
                    <a:p>
                      <a:endParaRPr lang="en-US" dirty="0" smtClean="0"/>
                    </a:p>
                    <a:p>
                      <a:endParaRPr lang="en-US" dirty="0" smtClean="0"/>
                    </a:p>
                    <a:p>
                      <a:endParaRPr lang="en-US" dirty="0" smtClean="0"/>
                    </a:p>
                  </a:txBody>
                  <a:tcPr/>
                </a:tc>
                <a:tc>
                  <a:txBody>
                    <a:bodyPr/>
                    <a:lstStyle/>
                    <a:p>
                      <a:r>
                        <a:rPr lang="en-US" sz="1200" b="1" dirty="0" smtClean="0">
                          <a:latin typeface="Georgia" panose="02040502050405020303" pitchFamily="18" charset="0"/>
                        </a:rPr>
                        <a:t>Affordable Care Act</a:t>
                      </a:r>
                      <a:r>
                        <a:rPr lang="en-US" sz="1200" dirty="0" smtClean="0">
                          <a:latin typeface="Georgia" panose="02040502050405020303" pitchFamily="18" charset="0"/>
                        </a:rPr>
                        <a:t>:</a:t>
                      </a:r>
                      <a:r>
                        <a:rPr lang="en-US" sz="1200" baseline="0" dirty="0" smtClean="0">
                          <a:latin typeface="Georgia" panose="02040502050405020303" pitchFamily="18" charset="0"/>
                        </a:rPr>
                        <a:t> The ACA </a:t>
                      </a:r>
                      <a:r>
                        <a:rPr lang="en-US" sz="1200" dirty="0" smtClean="0">
                          <a:latin typeface="Georgia" panose="02040502050405020303" pitchFamily="18" charset="0"/>
                        </a:rPr>
                        <a:t>covers essential services for</a:t>
                      </a:r>
                      <a:r>
                        <a:rPr lang="en-US" sz="1200" baseline="0" dirty="0" smtClean="0">
                          <a:latin typeface="Georgia" panose="02040502050405020303" pitchFamily="18" charset="0"/>
                        </a:rPr>
                        <a:t> everyone – children and adolescents included. Adolescents can receive depression screening, alcohol and drug abuse assessments and more for FREE if covered preventive services are received in the person’s provider network – including the Marketplace or Medicaid.</a:t>
                      </a:r>
                    </a:p>
                    <a:p>
                      <a:endParaRPr lang="en-US" sz="1200" baseline="0" dirty="0" smtClean="0">
                        <a:latin typeface="Georgia" panose="02040502050405020303" pitchFamily="18" charset="0"/>
                      </a:endParaRPr>
                    </a:p>
                    <a:p>
                      <a:r>
                        <a:rPr lang="en-US" sz="1200" baseline="0" dirty="0" smtClean="0">
                          <a:latin typeface="Georgia" panose="02040502050405020303" pitchFamily="18" charset="0"/>
                        </a:rPr>
                        <a:t>Source: SAMHSA’s </a:t>
                      </a:r>
                      <a:r>
                        <a:rPr lang="en-US" sz="1200" u="sng"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Prevention &amp; Recovery Native Youth Today! Bridging the Gap</a:t>
                      </a:r>
                      <a:r>
                        <a:rPr lang="en-US" sz="1200" dirty="0" smtClean="0">
                          <a:effectLst/>
                          <a:latin typeface="Times New Roman" panose="02020603050405020304" pitchFamily="18" charset="0"/>
                          <a:ea typeface="Calibri" panose="020F0502020204030204" pitchFamily="34" charset="0"/>
                        </a:rPr>
                        <a:t> </a:t>
                      </a:r>
                      <a:endParaRPr lang="en-US" sz="1200" dirty="0">
                        <a:latin typeface="Georgia" panose="02040502050405020303" pitchFamily="18" charset="0"/>
                      </a:endParaRPr>
                    </a:p>
                  </a:txBody>
                  <a:tcPr/>
                </a:tc>
              </a:tr>
              <a:tr h="2145424">
                <a:tc>
                  <a:txBody>
                    <a:bodyPr/>
                    <a:lstStyle/>
                    <a:p>
                      <a:endParaRPr lang="en-US" dirty="0"/>
                    </a:p>
                  </a:txBody>
                  <a:tcPr/>
                </a:tc>
                <a:tc>
                  <a:txBody>
                    <a:bodyPr/>
                    <a:lstStyle/>
                    <a:p>
                      <a:r>
                        <a:rPr lang="en-US" sz="1200" b="1" dirty="0" smtClean="0">
                          <a:latin typeface="Georgia" panose="02040502050405020303" pitchFamily="18" charset="0"/>
                        </a:rPr>
                        <a:t>NCPIE’s Prescription Drug Abuse Prevention Suite of Resources</a:t>
                      </a:r>
                      <a:r>
                        <a:rPr lang="en-US" sz="1200" dirty="0" smtClean="0">
                          <a:latin typeface="Georgia" panose="02040502050405020303" pitchFamily="18" charset="0"/>
                        </a:rPr>
                        <a:t>: Resources</a:t>
                      </a:r>
                      <a:r>
                        <a:rPr lang="en-US" sz="1200" baseline="0" dirty="0" smtClean="0">
                          <a:latin typeface="Georgia" panose="02040502050405020303" pitchFamily="18" charset="0"/>
                        </a:rPr>
                        <a:t> targeting colleges and universities and the community include:</a:t>
                      </a:r>
                    </a:p>
                    <a:p>
                      <a:pPr marL="171450" indent="-171450">
                        <a:buFont typeface="Wingdings" panose="05000000000000000000" pitchFamily="2" charset="2"/>
                        <a:buChar char="§"/>
                      </a:pPr>
                      <a:r>
                        <a:rPr lang="en-US" sz="1200" baseline="0" dirty="0" smtClean="0">
                          <a:latin typeface="Georgia" panose="02040502050405020303" pitchFamily="18" charset="0"/>
                          <a:hlinkClick r:id="rId5"/>
                        </a:rPr>
                        <a:t>www.recoveryopensdoors.org</a:t>
                      </a:r>
                      <a:r>
                        <a:rPr lang="en-US" sz="1200" baseline="0" dirty="0" smtClean="0">
                          <a:latin typeface="Georgia" panose="02040502050405020303" pitchFamily="18" charset="0"/>
                        </a:rPr>
                        <a:t>: Interactive website targeting young adults in recovery as they educate others about the power of recovery.</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kern="1200" dirty="0" smtClean="0">
                          <a:solidFill>
                            <a:schemeClr val="dk1"/>
                          </a:solidFill>
                          <a:effectLst/>
                          <a:latin typeface="Georgia" panose="02040502050405020303" pitchFamily="18" charset="0"/>
                          <a:ea typeface="+mn-ea"/>
                          <a:cs typeface="+mn-cs"/>
                          <a:hlinkClick r:id="rId6"/>
                        </a:rPr>
                        <a:t>Taking Action to Prevent &amp; Address Prescription Drug Abuse</a:t>
                      </a:r>
                      <a:r>
                        <a:rPr lang="en-US" sz="1200" b="0" i="0" kern="1200" dirty="0" smtClean="0">
                          <a:solidFill>
                            <a:schemeClr val="dk1"/>
                          </a:solidFill>
                          <a:effectLst/>
                          <a:latin typeface="Georgia" panose="02040502050405020303" pitchFamily="18" charset="0"/>
                          <a:ea typeface="+mn-ea"/>
                          <a:cs typeface="+mn-cs"/>
                        </a:rPr>
                        <a:t>: Downloadable</a:t>
                      </a:r>
                      <a:r>
                        <a:rPr lang="en-US" sz="1200" b="0" i="0" kern="1200" baseline="0" dirty="0" smtClean="0">
                          <a:solidFill>
                            <a:schemeClr val="dk1"/>
                          </a:solidFill>
                          <a:effectLst/>
                          <a:latin typeface="Georgia" panose="02040502050405020303" pitchFamily="18" charset="0"/>
                          <a:ea typeface="+mn-ea"/>
                          <a:cs typeface="+mn-cs"/>
                        </a:rPr>
                        <a:t> </a:t>
                      </a:r>
                      <a:r>
                        <a:rPr lang="en-US" sz="1200" b="0" i="0" kern="1200" dirty="0" smtClean="0">
                          <a:solidFill>
                            <a:schemeClr val="dk1"/>
                          </a:solidFill>
                          <a:effectLst/>
                          <a:latin typeface="Georgia" panose="02040502050405020303" pitchFamily="18" charset="0"/>
                          <a:ea typeface="+mn-ea"/>
                          <a:cs typeface="+mn-cs"/>
                        </a:rPr>
                        <a:t>Resource Kit for America's College Campuses.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kern="1200" dirty="0" smtClean="0">
                          <a:solidFill>
                            <a:schemeClr val="dk1"/>
                          </a:solidFill>
                          <a:effectLst/>
                          <a:latin typeface="Georgia" panose="02040502050405020303" pitchFamily="18" charset="0"/>
                          <a:ea typeface="+mn-ea"/>
                          <a:cs typeface="+mn-cs"/>
                          <a:hlinkClick r:id="rId7"/>
                        </a:rPr>
                        <a:t>The Prescription Drug Abuse Prevention: Resources for Community Action™ guide</a:t>
                      </a:r>
                      <a:r>
                        <a:rPr lang="en-US" sz="1200" b="0" i="0" kern="1200" dirty="0" smtClean="0">
                          <a:solidFill>
                            <a:schemeClr val="dk1"/>
                          </a:solidFill>
                          <a:effectLst/>
                          <a:latin typeface="Georgia" panose="02040502050405020303" pitchFamily="18" charset="0"/>
                          <a:ea typeface="+mn-ea"/>
                          <a:cs typeface="+mn-cs"/>
                        </a:rPr>
                        <a:t>: An</a:t>
                      </a:r>
                      <a:r>
                        <a:rPr lang="en-US" sz="1200" b="0" i="0" kern="1200" baseline="0" dirty="0" smtClean="0">
                          <a:solidFill>
                            <a:schemeClr val="dk1"/>
                          </a:solidFill>
                          <a:effectLst/>
                          <a:latin typeface="Georgia" panose="02040502050405020303" pitchFamily="18" charset="0"/>
                          <a:ea typeface="+mn-ea"/>
                          <a:cs typeface="+mn-cs"/>
                        </a:rPr>
                        <a:t> </a:t>
                      </a:r>
                      <a:r>
                        <a:rPr lang="en-US" sz="1200" b="0" i="0" kern="1200" dirty="0" smtClean="0">
                          <a:solidFill>
                            <a:schemeClr val="dk1"/>
                          </a:solidFill>
                          <a:effectLst/>
                          <a:latin typeface="+mn-lt"/>
                          <a:ea typeface="+mn-ea"/>
                          <a:cs typeface="+mn-cs"/>
                        </a:rPr>
                        <a:t>"at-your-fingertips" online</a:t>
                      </a:r>
                      <a:r>
                        <a:rPr lang="en-US" sz="1200" b="0" i="0" kern="1200" baseline="0" dirty="0" smtClean="0">
                          <a:solidFill>
                            <a:schemeClr val="dk1"/>
                          </a:solidFill>
                          <a:effectLst/>
                          <a:latin typeface="+mn-lt"/>
                          <a:ea typeface="+mn-ea"/>
                          <a:cs typeface="+mn-cs"/>
                        </a:rPr>
                        <a:t> guide </a:t>
                      </a:r>
                      <a:r>
                        <a:rPr lang="en-US" sz="1200" b="0" i="0" kern="1200" dirty="0" smtClean="0">
                          <a:solidFill>
                            <a:schemeClr val="dk1"/>
                          </a:solidFill>
                          <a:effectLst/>
                          <a:latin typeface="+mn-lt"/>
                          <a:ea typeface="+mn-ea"/>
                          <a:cs typeface="+mn-cs"/>
                        </a:rPr>
                        <a:t>to resources on this critical health topic.</a:t>
                      </a:r>
                      <a:endParaRPr lang="en-US" sz="1200" b="0" i="0" kern="1200" dirty="0" smtClean="0">
                        <a:solidFill>
                          <a:schemeClr val="dk1"/>
                        </a:solidFill>
                        <a:effectLst/>
                        <a:latin typeface="Georgia" panose="02040502050405020303" pitchFamily="18" charset="0"/>
                        <a:ea typeface="+mn-ea"/>
                        <a:cs typeface="+mn-cs"/>
                      </a:endParaRPr>
                    </a:p>
                  </a:txBody>
                  <a:tcPr/>
                </a:tc>
              </a:tr>
            </a:tbl>
          </a:graphicData>
        </a:graphic>
      </p:graphicFrame>
      <p:pic>
        <p:nvPicPr>
          <p:cNvPr id="5" name="Picture 4" descr="WeRNative - Google Chrome"/>
          <p:cNvPicPr>
            <a:picLocks noChangeAspect="1"/>
          </p:cNvPicPr>
          <p:nvPr/>
        </p:nvPicPr>
        <p:blipFill rotWithShape="1">
          <a:blip r:embed="rId8" cstate="print">
            <a:extLst>
              <a:ext uri="{28A0092B-C50C-407E-A947-70E740481C1C}">
                <a14:useLocalDpi xmlns:a14="http://schemas.microsoft.com/office/drawing/2010/main" val="0"/>
              </a:ext>
            </a:extLst>
          </a:blip>
          <a:srcRect l="26667" t="11568" r="27500" b="2345"/>
          <a:stretch/>
        </p:blipFill>
        <p:spPr>
          <a:xfrm>
            <a:off x="990600" y="1485485"/>
            <a:ext cx="1219200" cy="1241367"/>
          </a:xfrm>
          <a:prstGeom prst="rect">
            <a:avLst/>
          </a:prstGeom>
        </p:spPr>
      </p:pic>
      <p:pic>
        <p:nvPicPr>
          <p:cNvPr id="6" name="Picture 5"/>
          <p:cNvPicPr>
            <a:picLocks noChangeAspect="1"/>
          </p:cNvPicPr>
          <p:nvPr/>
        </p:nvPicPr>
        <p:blipFill>
          <a:blip r:embed="rId9"/>
          <a:stretch>
            <a:fillRect/>
          </a:stretch>
        </p:blipFill>
        <p:spPr>
          <a:xfrm>
            <a:off x="1143000" y="3124200"/>
            <a:ext cx="838200" cy="1260451"/>
          </a:xfrm>
          <a:prstGeom prst="rect">
            <a:avLst/>
          </a:prstGeom>
        </p:spPr>
      </p:pic>
      <p:pic>
        <p:nvPicPr>
          <p:cNvPr id="7" name="Picture 6" descr="NCPIE: National Council on Patient Information and Education - Google Chrome"/>
          <p:cNvPicPr>
            <a:picLocks noChangeAspect="1"/>
          </p:cNvPicPr>
          <p:nvPr/>
        </p:nvPicPr>
        <p:blipFill rotWithShape="1">
          <a:blip r:embed="rId10" cstate="print">
            <a:extLst>
              <a:ext uri="{28A0092B-C50C-407E-A947-70E740481C1C}">
                <a14:useLocalDpi xmlns:a14="http://schemas.microsoft.com/office/drawing/2010/main" val="0"/>
              </a:ext>
            </a:extLst>
          </a:blip>
          <a:srcRect l="27500" t="10031" r="26667" b="2344"/>
          <a:stretch/>
        </p:blipFill>
        <p:spPr>
          <a:xfrm>
            <a:off x="914400" y="4723912"/>
            <a:ext cx="1295400" cy="1342505"/>
          </a:xfrm>
          <a:prstGeom prst="rect">
            <a:avLst/>
          </a:prstGeom>
        </p:spPr>
      </p:pic>
      <p:pic>
        <p:nvPicPr>
          <p:cNvPr id="8" name="Picture 7"/>
          <p:cNvPicPr>
            <a:picLocks noChangeAspect="1"/>
          </p:cNvPicPr>
          <p:nvPr/>
        </p:nvPicPr>
        <p:blipFill>
          <a:blip r:embed="rId11"/>
          <a:stretch>
            <a:fillRect/>
          </a:stretch>
        </p:blipFill>
        <p:spPr>
          <a:xfrm>
            <a:off x="1295400" y="761873"/>
            <a:ext cx="6035563" cy="341406"/>
          </a:xfrm>
          <a:prstGeom prst="rect">
            <a:avLst/>
          </a:prstGeom>
        </p:spPr>
      </p:pic>
      <p:sp>
        <p:nvSpPr>
          <p:cNvPr id="3" name="Slide Number Placeholder 2"/>
          <p:cNvSpPr>
            <a:spLocks noGrp="1"/>
          </p:cNvSpPr>
          <p:nvPr>
            <p:ph type="sldNum" sz="quarter" idx="12"/>
          </p:nvPr>
        </p:nvSpPr>
        <p:spPr/>
        <p:txBody>
          <a:bodyPr/>
          <a:lstStyle/>
          <a:p>
            <a:fld id="{38A7EE8F-ADD5-41CA-BECE-290D75176F75}" type="slidenum">
              <a:rPr lang="en-US" smtClean="0"/>
              <a:t>10</a:t>
            </a:fld>
            <a:endParaRPr lang="en-US" dirty="0"/>
          </a:p>
        </p:txBody>
      </p:sp>
    </p:spTree>
    <p:extLst>
      <p:ext uri="{BB962C8B-B14F-4D97-AF65-F5344CB8AC3E}">
        <p14:creationId xmlns:p14="http://schemas.microsoft.com/office/powerpoint/2010/main" val="75968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Factors that Impact Youth Drug Abuse</a:t>
            </a:r>
            <a:endParaRPr lang="en-US" dirty="0"/>
          </a:p>
        </p:txBody>
      </p:sp>
      <p:sp>
        <p:nvSpPr>
          <p:cNvPr id="3" name="Content Placeholder 2"/>
          <p:cNvSpPr>
            <a:spLocks noGrp="1"/>
          </p:cNvSpPr>
          <p:nvPr>
            <p:ph idx="1"/>
          </p:nvPr>
        </p:nvSpPr>
        <p:spPr>
          <a:xfrm>
            <a:off x="685800" y="2121408"/>
            <a:ext cx="5791200" cy="4050792"/>
          </a:xfrm>
        </p:spPr>
        <p:txBody>
          <a:bodyPr>
            <a:normAutofit fontScale="85000" lnSpcReduction="10000"/>
          </a:bodyPr>
          <a:lstStyle/>
          <a:p>
            <a:pPr marL="342900" marR="0" lvl="0" indent="-342900">
              <a:lnSpc>
                <a:spcPct val="115000"/>
              </a:lnSpc>
              <a:spcBef>
                <a:spcPts val="0"/>
              </a:spcBef>
              <a:spcAft>
                <a:spcPts val="0"/>
              </a:spcAft>
              <a:buFont typeface="+mj-lt"/>
              <a:buAutoNum type="arabicPeriod"/>
            </a:pPr>
            <a:r>
              <a:rPr lang="en-US" dirty="0">
                <a:latin typeface="Georgia" panose="02040502050405020303" pitchFamily="18" charset="0"/>
                <a:ea typeface="Calibri" panose="020F0502020204030204" pitchFamily="34" charset="0"/>
                <a:cs typeface="Times New Roman" panose="02020603050405020304" pitchFamily="18" charset="0"/>
              </a:rPr>
              <a:t>C</a:t>
            </a:r>
            <a:r>
              <a:rPr lang="en-US" dirty="0" smtClean="0">
                <a:latin typeface="Georgia" panose="02040502050405020303" pitchFamily="18" charset="0"/>
                <a:ea typeface="Calibri" panose="020F0502020204030204" pitchFamily="34" charset="0"/>
                <a:cs typeface="Times New Roman" panose="02020603050405020304" pitchFamily="18" charset="0"/>
              </a:rPr>
              <a:t>ultural </a:t>
            </a:r>
            <a:r>
              <a:rPr lang="en-US" dirty="0">
                <a:latin typeface="Georgia" panose="02040502050405020303" pitchFamily="18" charset="0"/>
                <a:ea typeface="Calibri" panose="020F0502020204030204" pitchFamily="34" charset="0"/>
                <a:cs typeface="Times New Roman" panose="02020603050405020304" pitchFamily="18" charset="0"/>
              </a:rPr>
              <a:t>dislocation </a:t>
            </a:r>
            <a:r>
              <a:rPr lang="en-US" dirty="0" smtClean="0">
                <a:latin typeface="Georgia" panose="02040502050405020303" pitchFamily="18" charset="0"/>
                <a:ea typeface="Calibri" panose="020F0502020204030204" pitchFamily="34" charset="0"/>
                <a:cs typeface="Times New Roman" panose="02020603050405020304" pitchFamily="18" charset="0"/>
              </a:rPr>
              <a:t>/ lack </a:t>
            </a:r>
            <a:r>
              <a:rPr lang="en-US" dirty="0">
                <a:latin typeface="Georgia" panose="02040502050405020303" pitchFamily="18" charset="0"/>
                <a:ea typeface="Calibri" panose="020F0502020204030204" pitchFamily="34" charset="0"/>
                <a:cs typeface="Times New Roman" panose="02020603050405020304" pitchFamily="18" charset="0"/>
              </a:rPr>
              <a:t>of integration into either traditional Indian or modern American life</a:t>
            </a:r>
            <a:r>
              <a:rPr lang="en-US" dirty="0" smtClean="0">
                <a:latin typeface="Georgia" panose="02040502050405020303" pitchFamily="18"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Font typeface="+mj-lt"/>
              <a:buAutoNum type="arabicPeriod"/>
            </a:pPr>
            <a:endParaRPr lang="en-US" dirty="0">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smtClean="0">
                <a:latin typeface="Georgia" panose="02040502050405020303" pitchFamily="18" charset="0"/>
                <a:ea typeface="Calibri" panose="020F0502020204030204" pitchFamily="34" charset="0"/>
                <a:cs typeface="Times New Roman" panose="02020603050405020304" pitchFamily="18" charset="0"/>
              </a:rPr>
              <a:t>Lack </a:t>
            </a:r>
            <a:r>
              <a:rPr lang="en-US" dirty="0">
                <a:latin typeface="Georgia" panose="02040502050405020303" pitchFamily="18" charset="0"/>
                <a:ea typeface="Calibri" panose="020F0502020204030204" pitchFamily="34" charset="0"/>
                <a:cs typeface="Times New Roman" panose="02020603050405020304" pitchFamily="18" charset="0"/>
              </a:rPr>
              <a:t>of clear-cut sanctions against use among Native </a:t>
            </a:r>
            <a:r>
              <a:rPr lang="en-US" dirty="0" smtClean="0">
                <a:latin typeface="Georgia" panose="02040502050405020303" pitchFamily="18" charset="0"/>
                <a:ea typeface="Calibri" panose="020F0502020204030204" pitchFamily="34" charset="0"/>
                <a:cs typeface="Times New Roman" panose="02020603050405020304" pitchFamily="18" charset="0"/>
              </a:rPr>
              <a:t>Americans because alcohol and drug use is considered “normative.”</a:t>
            </a:r>
          </a:p>
          <a:p>
            <a:pPr marL="342900" marR="0" lvl="0" indent="-342900">
              <a:lnSpc>
                <a:spcPct val="115000"/>
              </a:lnSpc>
              <a:spcBef>
                <a:spcPts val="0"/>
              </a:spcBef>
              <a:spcAft>
                <a:spcPts val="0"/>
              </a:spcAft>
              <a:buFont typeface="+mj-lt"/>
              <a:buAutoNum type="arabicPeriod"/>
            </a:pPr>
            <a:endParaRPr lang="en-US" dirty="0">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smtClean="0">
                <a:latin typeface="Georgia" panose="02040502050405020303" pitchFamily="18" charset="0"/>
                <a:ea typeface="Calibri" panose="020F0502020204030204" pitchFamily="34" charset="0"/>
                <a:cs typeface="Times New Roman" panose="02020603050405020304" pitchFamily="18" charset="0"/>
              </a:rPr>
              <a:t>Strong </a:t>
            </a:r>
            <a:r>
              <a:rPr lang="en-US" dirty="0">
                <a:latin typeface="Georgia" panose="02040502050405020303" pitchFamily="18" charset="0"/>
                <a:ea typeface="Calibri" panose="020F0502020204030204" pitchFamily="34" charset="0"/>
                <a:cs typeface="Times New Roman" panose="02020603050405020304" pitchFamily="18" charset="0"/>
              </a:rPr>
              <a:t>peer-group support for drug </a:t>
            </a:r>
            <a:r>
              <a:rPr lang="en-US" dirty="0" smtClean="0">
                <a:latin typeface="Georgia" panose="02040502050405020303" pitchFamily="18" charset="0"/>
                <a:ea typeface="Calibri" panose="020F0502020204030204" pitchFamily="34" charset="0"/>
                <a:cs typeface="Times New Roman" panose="02020603050405020304" pitchFamily="18" charset="0"/>
              </a:rPr>
              <a:t>use. </a:t>
            </a:r>
            <a:r>
              <a:rPr lang="en-US" dirty="0">
                <a:latin typeface="Georgia" panose="02040502050405020303" pitchFamily="18" charset="0"/>
                <a:ea typeface="Calibri" panose="020F0502020204030204" pitchFamily="34" charset="0"/>
                <a:cs typeface="Times New Roman" panose="02020603050405020304" pitchFamily="18" charset="0"/>
              </a:rPr>
              <a:t> </a:t>
            </a:r>
            <a:endParaRPr lang="en-US" dirty="0" smtClean="0">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endParaRPr lang="en-US" dirty="0" smtClean="0">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dirty="0" smtClean="0">
                <a:latin typeface="Georgia" panose="02040502050405020303" pitchFamily="18" charset="0"/>
                <a:ea typeface="Calibri" panose="020F0502020204030204" pitchFamily="34" charset="0"/>
                <a:cs typeface="Times New Roman" panose="02020603050405020304" pitchFamily="18" charset="0"/>
              </a:rPr>
              <a:t>Lack of hope for a bright future.</a:t>
            </a:r>
            <a:endParaRPr lang="en-US" dirty="0">
              <a:latin typeface="Georgia" panose="02040502050405020303" pitchFamily="18" charset="0"/>
              <a:ea typeface="Calibri" panose="020F0502020204030204" pitchFamily="34" charset="0"/>
              <a:cs typeface="Times New Roman" panose="02020603050405020304" pitchFamily="18" charset="0"/>
            </a:endParaRPr>
          </a:p>
          <a:p>
            <a:pPr marL="0" indent="0" algn="ctr">
              <a:buNone/>
            </a:pPr>
            <a:r>
              <a:rPr lang="en-US" b="1" dirty="0" smtClean="0">
                <a:solidFill>
                  <a:srgbClr val="FF0000"/>
                </a:solidFill>
                <a:latin typeface="Georgia" panose="02040502050405020303" pitchFamily="18" charset="0"/>
              </a:rPr>
              <a:t>Circa 1991</a:t>
            </a:r>
          </a:p>
          <a:p>
            <a:pPr marL="0" indent="0">
              <a:buNone/>
            </a:pPr>
            <a:r>
              <a:rPr lang="en-US" b="1" dirty="0" smtClean="0">
                <a:latin typeface="Georgia" panose="02040502050405020303" pitchFamily="18" charset="0"/>
              </a:rPr>
              <a:t>Source: </a:t>
            </a:r>
            <a:r>
              <a:rPr lang="en-US" b="1" dirty="0" smtClean="0">
                <a:latin typeface="Georgia" panose="02040502050405020303" pitchFamily="18" charset="0"/>
                <a:hlinkClick r:id="rId3"/>
              </a:rPr>
              <a:t>Moving towards a “just and vital culture” Multiculturalism in our Schools, </a:t>
            </a:r>
            <a:r>
              <a:rPr lang="en-US" b="1" dirty="0" smtClean="0">
                <a:solidFill>
                  <a:srgbClr val="FFFF00"/>
                </a:solidFill>
                <a:latin typeface="Georgia" panose="02040502050405020303" pitchFamily="18" charset="0"/>
                <a:hlinkClick r:id="rId3"/>
              </a:rPr>
              <a:t>1991</a:t>
            </a:r>
            <a:endParaRPr lang="en-US" b="1" dirty="0">
              <a:solidFill>
                <a:srgbClr val="FFFF00"/>
              </a:solidFill>
              <a:latin typeface="Georgia" panose="02040502050405020303" pitchFamily="18" charset="0"/>
            </a:endParaRPr>
          </a:p>
        </p:txBody>
      </p:sp>
      <p:sp>
        <p:nvSpPr>
          <p:cNvPr id="4" name="Oval Callout 3"/>
          <p:cNvSpPr/>
          <p:nvPr/>
        </p:nvSpPr>
        <p:spPr>
          <a:xfrm>
            <a:off x="6310648" y="1752600"/>
            <a:ext cx="2680952" cy="2133600"/>
          </a:xfrm>
          <a:prstGeom prst="wedgeEllipseCallout">
            <a:avLst>
              <a:gd name="adj1" fmla="val -37734"/>
              <a:gd name="adj2" fmla="val 647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Georgia" panose="02040502050405020303" pitchFamily="18" charset="0"/>
              </a:rPr>
              <a:t>WHAT DO YOU THINK?</a:t>
            </a:r>
            <a:endParaRPr lang="en-US" sz="2000" b="1" dirty="0">
              <a:latin typeface="Georgia" panose="02040502050405020303" pitchFamily="18" charset="0"/>
            </a:endParaRPr>
          </a:p>
        </p:txBody>
      </p:sp>
      <p:sp>
        <p:nvSpPr>
          <p:cNvPr id="5" name="Slide Number Placeholder 4"/>
          <p:cNvSpPr>
            <a:spLocks noGrp="1"/>
          </p:cNvSpPr>
          <p:nvPr>
            <p:ph type="sldNum" sz="quarter" idx="12"/>
          </p:nvPr>
        </p:nvSpPr>
        <p:spPr/>
        <p:txBody>
          <a:bodyPr/>
          <a:lstStyle/>
          <a:p>
            <a:fld id="{38A7EE8F-ADD5-41CA-BECE-290D75176F75}" type="slidenum">
              <a:rPr lang="en-US" smtClean="0"/>
              <a:t>11</a:t>
            </a:fld>
            <a:endParaRPr lang="en-US" dirty="0"/>
          </a:p>
        </p:txBody>
      </p:sp>
    </p:spTree>
    <p:extLst>
      <p:ext uri="{BB962C8B-B14F-4D97-AF65-F5344CB8AC3E}">
        <p14:creationId xmlns:p14="http://schemas.microsoft.com/office/powerpoint/2010/main" val="3369210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Think about it….</a:t>
            </a:r>
            <a:br>
              <a:rPr lang="en-US" dirty="0" smtClean="0"/>
            </a:br>
            <a:endParaRPr lang="en-US" dirty="0"/>
          </a:p>
        </p:txBody>
      </p:sp>
      <p:sp>
        <p:nvSpPr>
          <p:cNvPr id="3" name="Content Placeholder 2"/>
          <p:cNvSpPr>
            <a:spLocks noGrp="1"/>
          </p:cNvSpPr>
          <p:nvPr>
            <p:ph idx="1"/>
          </p:nvPr>
        </p:nvSpPr>
        <p:spPr>
          <a:xfrm>
            <a:off x="685800" y="2121408"/>
            <a:ext cx="5715000" cy="4050792"/>
          </a:xfrm>
        </p:spPr>
        <p:txBody>
          <a:bodyPr>
            <a:normAutofit fontScale="77500" lnSpcReduction="20000"/>
          </a:bodyPr>
          <a:lstStyle/>
          <a:p>
            <a:r>
              <a:rPr lang="en-US" dirty="0" smtClean="0">
                <a:latin typeface="Georgia" panose="02040502050405020303" pitchFamily="18" charset="0"/>
              </a:rPr>
              <a:t>Are you seeing prescription drug abuse-related challenges on your campus and in your community?</a:t>
            </a:r>
          </a:p>
          <a:p>
            <a:pPr marL="0" indent="0">
              <a:buNone/>
            </a:pPr>
            <a:endParaRPr lang="en-US" dirty="0" smtClean="0">
              <a:latin typeface="Georgia" panose="02040502050405020303" pitchFamily="18" charset="0"/>
            </a:endParaRPr>
          </a:p>
          <a:p>
            <a:r>
              <a:rPr lang="en-US" dirty="0" smtClean="0">
                <a:latin typeface="Georgia" panose="02040502050405020303" pitchFamily="18" charset="0"/>
              </a:rPr>
              <a:t>If so, what are these issues?</a:t>
            </a:r>
          </a:p>
          <a:p>
            <a:pPr marL="0" indent="0">
              <a:buNone/>
            </a:pPr>
            <a:endParaRPr lang="en-US" dirty="0" smtClean="0">
              <a:latin typeface="Georgia" panose="02040502050405020303" pitchFamily="18" charset="0"/>
            </a:endParaRPr>
          </a:p>
          <a:p>
            <a:r>
              <a:rPr lang="en-US" dirty="0" smtClean="0">
                <a:latin typeface="Georgia" panose="02040502050405020303" pitchFamily="18" charset="0"/>
              </a:rPr>
              <a:t>What CAMPUS-BASED policies do you have in place to address prescription and other forms of drug abuse?</a:t>
            </a:r>
          </a:p>
          <a:p>
            <a:pPr marL="0" indent="0">
              <a:buNone/>
            </a:pPr>
            <a:endParaRPr lang="en-US" dirty="0" smtClean="0">
              <a:latin typeface="Georgia" panose="02040502050405020303" pitchFamily="18" charset="0"/>
            </a:endParaRPr>
          </a:p>
          <a:p>
            <a:r>
              <a:rPr lang="en-US" dirty="0" smtClean="0">
                <a:latin typeface="Georgia" panose="02040502050405020303" pitchFamily="18" charset="0"/>
              </a:rPr>
              <a:t>What CAMPUS-BASED programs do you have in place?</a:t>
            </a:r>
          </a:p>
          <a:p>
            <a:pPr marL="0" indent="0">
              <a:buNone/>
            </a:pPr>
            <a:endParaRPr lang="en-US" dirty="0" smtClean="0">
              <a:latin typeface="Georgia" panose="02040502050405020303" pitchFamily="18" charset="0"/>
            </a:endParaRPr>
          </a:p>
          <a:p>
            <a:r>
              <a:rPr lang="en-US" dirty="0" smtClean="0">
                <a:latin typeface="Georgia" panose="02040502050405020303" pitchFamily="18" charset="0"/>
              </a:rPr>
              <a:t>What COMMUNITY-BASED policies and programs are in place to address these challenges?</a:t>
            </a:r>
          </a:p>
          <a:p>
            <a:pPr marL="0" indent="0">
              <a:buNone/>
            </a:pPr>
            <a:endParaRPr lang="en-US" dirty="0" smtClean="0">
              <a:latin typeface="Georgia" panose="02040502050405020303" pitchFamily="18" charset="0"/>
            </a:endParaRPr>
          </a:p>
          <a:p>
            <a:pPr marL="0" indent="0">
              <a:buNone/>
            </a:pPr>
            <a:r>
              <a:rPr lang="en-US" dirty="0" smtClean="0">
                <a:latin typeface="Georgia" panose="02040502050405020303" pitchFamily="18" charset="0"/>
              </a:rPr>
              <a:t> </a:t>
            </a:r>
            <a:endParaRPr lang="en-US" dirty="0">
              <a:latin typeface="Georgia" panose="02040502050405020303" pitchFamily="18" charset="0"/>
            </a:endParaRPr>
          </a:p>
        </p:txBody>
      </p:sp>
      <p:sp>
        <p:nvSpPr>
          <p:cNvPr id="4" name="AutoShape 2" descr="https://photos-2.dropbox.com/t/2/AACXvU-6h_YSC3ufGnUyM91sA48CvuafrPdQbX7tdDA-oQ/12/103849287/jpeg/32x32/1/_/1/2/Young%20people%20in%20College_85522309.jpg/EIzm3H8YjQQgAigC/88JWokOCiBBOc2J3n0tWEkN_ziBnsIV4tMrM45jQv2Q?size=1280x960&amp;size_mode=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stretch>
            <a:fillRect/>
          </a:stretch>
        </p:blipFill>
        <p:spPr>
          <a:xfrm>
            <a:off x="6096000" y="2514600"/>
            <a:ext cx="2839084" cy="1893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1371600" y="1545306"/>
            <a:ext cx="6035563" cy="341406"/>
          </a:xfrm>
          <a:prstGeom prst="rect">
            <a:avLst/>
          </a:prstGeom>
        </p:spPr>
      </p:pic>
      <p:sp>
        <p:nvSpPr>
          <p:cNvPr id="7" name="Slide Number Placeholder 6"/>
          <p:cNvSpPr>
            <a:spLocks noGrp="1"/>
          </p:cNvSpPr>
          <p:nvPr>
            <p:ph type="sldNum" sz="quarter" idx="12"/>
          </p:nvPr>
        </p:nvSpPr>
        <p:spPr/>
        <p:txBody>
          <a:bodyPr/>
          <a:lstStyle/>
          <a:p>
            <a:fld id="{38A7EE8F-ADD5-41CA-BECE-290D75176F75}" type="slidenum">
              <a:rPr lang="en-US" smtClean="0"/>
              <a:t>12</a:t>
            </a:fld>
            <a:endParaRPr lang="en-US" dirty="0"/>
          </a:p>
        </p:txBody>
      </p:sp>
    </p:spTree>
    <p:extLst>
      <p:ext uri="{BB962C8B-B14F-4D97-AF65-F5344CB8AC3E}">
        <p14:creationId xmlns:p14="http://schemas.microsoft.com/office/powerpoint/2010/main" val="190096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Think about it….</a:t>
            </a:r>
            <a:br>
              <a:rPr lang="en-US" dirty="0" smtClean="0"/>
            </a:br>
            <a:endParaRPr lang="en-US" dirty="0"/>
          </a:p>
        </p:txBody>
      </p:sp>
      <p:sp>
        <p:nvSpPr>
          <p:cNvPr id="3" name="Content Placeholder 2"/>
          <p:cNvSpPr>
            <a:spLocks noGrp="1"/>
          </p:cNvSpPr>
          <p:nvPr>
            <p:ph idx="1"/>
          </p:nvPr>
        </p:nvSpPr>
        <p:spPr>
          <a:xfrm>
            <a:off x="228600" y="2093976"/>
            <a:ext cx="4472189" cy="3372032"/>
          </a:xfrm>
        </p:spPr>
        <p:txBody>
          <a:bodyPr/>
          <a:lstStyle/>
          <a:p>
            <a:r>
              <a:rPr lang="en-US" dirty="0">
                <a:latin typeface="Georgia" panose="02040502050405020303" pitchFamily="18" charset="0"/>
              </a:rPr>
              <a:t>Are resources missing? </a:t>
            </a:r>
            <a:endParaRPr lang="en-US" dirty="0" smtClean="0">
              <a:latin typeface="Georgia" panose="02040502050405020303" pitchFamily="18" charset="0"/>
            </a:endParaRPr>
          </a:p>
          <a:p>
            <a:pPr marL="0" indent="0">
              <a:buNone/>
            </a:pPr>
            <a:endParaRPr lang="en-US" dirty="0" smtClean="0">
              <a:latin typeface="Georgia" panose="02040502050405020303" pitchFamily="18" charset="0"/>
            </a:endParaRPr>
          </a:p>
          <a:p>
            <a:r>
              <a:rPr lang="en-US" dirty="0" smtClean="0">
                <a:latin typeface="Georgia" panose="02040502050405020303" pitchFamily="18" charset="0"/>
              </a:rPr>
              <a:t>What additional actions will  </a:t>
            </a:r>
            <a:r>
              <a:rPr lang="en-US" i="1" dirty="0" smtClean="0">
                <a:latin typeface="Georgia" panose="02040502050405020303" pitchFamily="18" charset="0"/>
              </a:rPr>
              <a:t>you</a:t>
            </a:r>
            <a:r>
              <a:rPr lang="en-US" dirty="0" smtClean="0">
                <a:latin typeface="Georgia" panose="02040502050405020303" pitchFamily="18" charset="0"/>
              </a:rPr>
              <a:t> take to address prescription and other forms of drug abuse on your campus and in your community?</a:t>
            </a:r>
            <a:endParaRPr lang="en-US" dirty="0"/>
          </a:p>
        </p:txBody>
      </p:sp>
      <p:pic>
        <p:nvPicPr>
          <p:cNvPr id="4" name="Picture 3"/>
          <p:cNvPicPr>
            <a:picLocks noChangeAspect="1"/>
          </p:cNvPicPr>
          <p:nvPr/>
        </p:nvPicPr>
        <p:blipFill>
          <a:blip r:embed="rId3"/>
          <a:stretch>
            <a:fillRect/>
          </a:stretch>
        </p:blipFill>
        <p:spPr>
          <a:xfrm>
            <a:off x="1371600" y="1545306"/>
            <a:ext cx="6035563" cy="341406"/>
          </a:xfrm>
          <a:prstGeom prst="rect">
            <a:avLst/>
          </a:prstGeom>
        </p:spPr>
      </p:pic>
      <p:pic>
        <p:nvPicPr>
          <p:cNvPr id="5" name="Picture 4"/>
          <p:cNvPicPr>
            <a:picLocks noChangeAspect="1"/>
          </p:cNvPicPr>
          <p:nvPr/>
        </p:nvPicPr>
        <p:blipFill>
          <a:blip r:embed="rId4"/>
          <a:stretch>
            <a:fillRect/>
          </a:stretch>
        </p:blipFill>
        <p:spPr>
          <a:xfrm>
            <a:off x="4800600" y="2286000"/>
            <a:ext cx="4007106" cy="2471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38A7EE8F-ADD5-41CA-BECE-290D75176F75}" type="slidenum">
              <a:rPr lang="en-US" smtClean="0"/>
              <a:t>13</a:t>
            </a:fld>
            <a:endParaRPr lang="en-US" dirty="0"/>
          </a:p>
        </p:txBody>
      </p:sp>
    </p:spTree>
    <p:extLst>
      <p:ext uri="{BB962C8B-B14F-4D97-AF65-F5344CB8AC3E}">
        <p14:creationId xmlns:p14="http://schemas.microsoft.com/office/powerpoint/2010/main" val="1309504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Thx &amp; Learn more</a:t>
            </a:r>
            <a:br>
              <a:rPr lang="en-US" dirty="0" smtClean="0"/>
            </a:br>
            <a:endParaRPr lang="en-US" dirty="0"/>
          </a:p>
        </p:txBody>
      </p:sp>
      <p:sp>
        <p:nvSpPr>
          <p:cNvPr id="3" name="Content Placeholder 2"/>
          <p:cNvSpPr>
            <a:spLocks noGrp="1"/>
          </p:cNvSpPr>
          <p:nvPr>
            <p:ph idx="1"/>
          </p:nvPr>
        </p:nvSpPr>
        <p:spPr>
          <a:xfrm>
            <a:off x="685800" y="2121408"/>
            <a:ext cx="4876800" cy="4050792"/>
          </a:xfrm>
        </p:spPr>
        <p:txBody>
          <a:bodyPr/>
          <a:lstStyle/>
          <a:p>
            <a:r>
              <a:rPr lang="en-US" dirty="0" smtClean="0">
                <a:latin typeface="Georgia" panose="02040502050405020303" pitchFamily="18" charset="0"/>
              </a:rPr>
              <a:t>Ray Bullman, NCPIE, </a:t>
            </a:r>
            <a:r>
              <a:rPr lang="en-US" dirty="0" smtClean="0">
                <a:latin typeface="Georgia" panose="02040502050405020303" pitchFamily="18" charset="0"/>
                <a:hlinkClick r:id="rId3"/>
              </a:rPr>
              <a:t>bullman@ncpie.info</a:t>
            </a:r>
            <a:endParaRPr lang="en-US" dirty="0" smtClean="0">
              <a:latin typeface="Georgia" panose="02040502050405020303" pitchFamily="18" charset="0"/>
            </a:endParaRPr>
          </a:p>
          <a:p>
            <a:pPr marL="0" indent="0">
              <a:buNone/>
            </a:pPr>
            <a:r>
              <a:rPr lang="en-US" b="1" dirty="0" smtClean="0">
                <a:latin typeface="Georgia" panose="02040502050405020303" pitchFamily="18" charset="0"/>
              </a:rPr>
              <a:t>Follow:</a:t>
            </a:r>
            <a:r>
              <a:rPr lang="en-US" dirty="0" smtClean="0">
                <a:latin typeface="Georgia" panose="02040502050405020303" pitchFamily="18" charset="0"/>
              </a:rPr>
              <a:t> @TweetNCPIE</a:t>
            </a:r>
          </a:p>
          <a:p>
            <a:pPr marL="0" indent="0">
              <a:buNone/>
            </a:pPr>
            <a:r>
              <a:rPr lang="en-US" b="1" dirty="0" smtClean="0">
                <a:latin typeface="Georgia" panose="02040502050405020303" pitchFamily="18" charset="0"/>
              </a:rPr>
              <a:t>Like:</a:t>
            </a:r>
            <a:r>
              <a:rPr lang="en-US" dirty="0" smtClean="0">
                <a:latin typeface="Georgia" panose="02040502050405020303" pitchFamily="18" charset="0"/>
              </a:rPr>
              <a:t> facebook.com/ncpie</a:t>
            </a:r>
          </a:p>
          <a:p>
            <a:pPr marL="0" indent="0">
              <a:buNone/>
            </a:pPr>
            <a:endParaRPr lang="en-US" dirty="0">
              <a:latin typeface="Georgia" panose="02040502050405020303" pitchFamily="18" charset="0"/>
            </a:endParaRPr>
          </a:p>
          <a:p>
            <a:endParaRPr lang="en-US" dirty="0" smtClean="0">
              <a:latin typeface="Georgia" panose="02040502050405020303" pitchFamily="18" charset="0"/>
            </a:endParaRPr>
          </a:p>
          <a:p>
            <a:r>
              <a:rPr lang="en-US" dirty="0" smtClean="0">
                <a:latin typeface="Georgia" panose="02040502050405020303" pitchFamily="18" charset="0"/>
              </a:rPr>
              <a:t>Melissa Holder, PhD, Haskell Indian Nations University, </a:t>
            </a:r>
            <a:r>
              <a:rPr lang="en-US" dirty="0" smtClean="0">
                <a:latin typeface="Georgia" panose="02040502050405020303" pitchFamily="18" charset="0"/>
                <a:hlinkClick r:id="rId4"/>
              </a:rPr>
              <a:t>mholder@Haskell.edu</a:t>
            </a:r>
            <a:r>
              <a:rPr lang="en-US" dirty="0" smtClean="0">
                <a:latin typeface="Georgia" panose="02040502050405020303" pitchFamily="18" charset="0"/>
              </a:rPr>
              <a:t> </a:t>
            </a:r>
          </a:p>
        </p:txBody>
      </p:sp>
      <p:pic>
        <p:nvPicPr>
          <p:cNvPr id="4" name="Picture 3"/>
          <p:cNvPicPr>
            <a:picLocks noChangeAspect="1"/>
          </p:cNvPicPr>
          <p:nvPr/>
        </p:nvPicPr>
        <p:blipFill>
          <a:blip r:embed="rId5"/>
          <a:stretch>
            <a:fillRect/>
          </a:stretch>
        </p:blipFill>
        <p:spPr>
          <a:xfrm>
            <a:off x="1371600" y="1545306"/>
            <a:ext cx="6035563" cy="341406"/>
          </a:xfrm>
          <a:prstGeom prst="rect">
            <a:avLst/>
          </a:prstGeom>
        </p:spPr>
      </p:pic>
      <p:pic>
        <p:nvPicPr>
          <p:cNvPr id="5" name="Picture 4"/>
          <p:cNvPicPr>
            <a:picLocks noChangeAspect="1"/>
          </p:cNvPicPr>
          <p:nvPr/>
        </p:nvPicPr>
        <p:blipFill>
          <a:blip r:embed="rId6"/>
          <a:stretch>
            <a:fillRect/>
          </a:stretch>
        </p:blipFill>
        <p:spPr>
          <a:xfrm>
            <a:off x="5715000" y="2514600"/>
            <a:ext cx="3003199"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38A7EE8F-ADD5-41CA-BECE-290D75176F75}" type="slidenum">
              <a:rPr lang="en-US" smtClean="0"/>
              <a:t>14</a:t>
            </a:fld>
            <a:endParaRPr lang="en-US" dirty="0"/>
          </a:p>
        </p:txBody>
      </p:sp>
    </p:spTree>
    <p:extLst>
      <p:ext uri="{BB962C8B-B14F-4D97-AF65-F5344CB8AC3E}">
        <p14:creationId xmlns:p14="http://schemas.microsoft.com/office/powerpoint/2010/main" val="75327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Your Presenters</a:t>
            </a:r>
            <a:endParaRPr lang="en-US" dirty="0"/>
          </a:p>
        </p:txBody>
      </p:sp>
      <p:sp>
        <p:nvSpPr>
          <p:cNvPr id="5" name="Content Placeholder 4"/>
          <p:cNvSpPr>
            <a:spLocks noGrp="1"/>
          </p:cNvSpPr>
          <p:nvPr>
            <p:ph idx="1"/>
          </p:nvPr>
        </p:nvSpPr>
        <p:spPr>
          <a:xfrm>
            <a:off x="751242" y="2362200"/>
            <a:ext cx="5257800" cy="3951337"/>
          </a:xfrm>
        </p:spPr>
        <p:txBody>
          <a:bodyPr>
            <a:normAutofit/>
          </a:bodyPr>
          <a:lstStyle/>
          <a:p>
            <a:r>
              <a:rPr lang="en-US" b="1" dirty="0"/>
              <a:t>Melissa Holder</a:t>
            </a:r>
            <a:r>
              <a:rPr lang="en-US" dirty="0"/>
              <a:t>, PhD, Social Work </a:t>
            </a:r>
            <a:r>
              <a:rPr lang="en-US" dirty="0" smtClean="0"/>
              <a:t>Program, Haskell </a:t>
            </a:r>
            <a:r>
              <a:rPr lang="en-US" dirty="0"/>
              <a:t>Indian Nations </a:t>
            </a:r>
            <a:r>
              <a:rPr lang="en-US" dirty="0" smtClean="0"/>
              <a:t>University</a:t>
            </a:r>
          </a:p>
          <a:p>
            <a:pPr marL="0" indent="0">
              <a:buNone/>
            </a:pPr>
            <a:endParaRPr lang="en-US" dirty="0" smtClean="0"/>
          </a:p>
          <a:p>
            <a:pPr marL="0" indent="0">
              <a:buNone/>
            </a:pPr>
            <a:endParaRPr lang="en-US" dirty="0"/>
          </a:p>
          <a:p>
            <a:pPr marL="0" indent="0">
              <a:buNone/>
            </a:pPr>
            <a:endParaRPr lang="en-US" dirty="0"/>
          </a:p>
          <a:p>
            <a:r>
              <a:rPr lang="en-US" b="1" dirty="0" smtClean="0"/>
              <a:t>Ray Bullman</a:t>
            </a:r>
            <a:r>
              <a:rPr lang="en-US" dirty="0" smtClean="0"/>
              <a:t>, Executive Vice-President, National Council on Patient Information and Education</a:t>
            </a:r>
          </a:p>
          <a:p>
            <a:pPr marL="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523" y="4572000"/>
            <a:ext cx="1879600" cy="1409700"/>
          </a:xfrm>
          <a:prstGeom prst="rect">
            <a:avLst/>
          </a:prstGeom>
          <a:ln>
            <a:noFill/>
          </a:ln>
          <a:effectLst>
            <a:outerShdw blurRad="292100" dist="139700" dir="2700000" algn="tl" rotWithShape="0">
              <a:srgbClr val="333333">
                <a:alpha val="65000"/>
              </a:srgbClr>
            </a:outerShdw>
          </a:effectLst>
        </p:spPr>
      </p:pic>
      <p:graphicFrame>
        <p:nvGraphicFramePr>
          <p:cNvPr id="7" name="Table 6"/>
          <p:cNvGraphicFramePr>
            <a:graphicFrameLocks noGrp="1"/>
          </p:cNvGraphicFramePr>
          <p:nvPr>
            <p:extLst>
              <p:ext uri="{D42A27DB-BD31-4B8C-83A1-F6EECF244321}">
                <p14:modId xmlns:p14="http://schemas.microsoft.com/office/powerpoint/2010/main" val="3053448010"/>
              </p:ext>
            </p:extLst>
          </p:nvPr>
        </p:nvGraphicFramePr>
        <p:xfrm>
          <a:off x="1600200" y="1644555"/>
          <a:ext cx="6012180" cy="315468"/>
        </p:xfrm>
        <a:graphic>
          <a:graphicData uri="http://schemas.openxmlformats.org/drawingml/2006/table">
            <a:tbl>
              <a:tblPr firstRow="1" firstCol="1" bandRow="1"/>
              <a:tblGrid>
                <a:gridCol w="1002030"/>
                <a:gridCol w="1002030"/>
                <a:gridCol w="1002030"/>
                <a:gridCol w="1002030"/>
                <a:gridCol w="1002030"/>
                <a:gridCol w="1002030"/>
              </a:tblGrid>
              <a:tr h="283623">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pic>
        <p:nvPicPr>
          <p:cNvPr id="1026" name="Picture 2" descr="C:\Users\Barb\AppData\Local\Microsoft\Windows\Temporary Internet Files\Content.Outlook\ZR30T1DC\p10484ta104503_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4035" y="2133600"/>
            <a:ext cx="1460500" cy="2190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8A7EE8F-ADD5-41CA-BECE-290D75176F75}" type="slidenum">
              <a:rPr lang="en-US" smtClean="0"/>
              <a:t>2</a:t>
            </a:fld>
            <a:endParaRPr lang="en-US" dirty="0"/>
          </a:p>
        </p:txBody>
      </p:sp>
    </p:spTree>
    <p:extLst>
      <p:ext uri="{BB962C8B-B14F-4D97-AF65-F5344CB8AC3E}">
        <p14:creationId xmlns:p14="http://schemas.microsoft.com/office/powerpoint/2010/main" val="1713646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Prescription Drug Abuse in Indian Country</a:t>
            </a:r>
            <a:br>
              <a:rPr lang="en-US" dirty="0" smtClean="0"/>
            </a:br>
            <a:endParaRPr lang="en-US" dirty="0"/>
          </a:p>
        </p:txBody>
      </p:sp>
      <p:sp>
        <p:nvSpPr>
          <p:cNvPr id="3" name="Content Placeholder 2"/>
          <p:cNvSpPr>
            <a:spLocks noGrp="1"/>
          </p:cNvSpPr>
          <p:nvPr>
            <p:ph idx="1"/>
          </p:nvPr>
        </p:nvSpPr>
        <p:spPr>
          <a:xfrm>
            <a:off x="685800" y="2121408"/>
            <a:ext cx="7620000" cy="4050792"/>
          </a:xfrm>
        </p:spPr>
        <p:txBody>
          <a:bodyPr>
            <a:normAutofit/>
          </a:bodyPr>
          <a:lstStyle/>
          <a:p>
            <a:pPr marL="0" indent="0">
              <a:buNone/>
            </a:pPr>
            <a:endParaRPr lang="en-US" dirty="0" smtClean="0">
              <a:latin typeface="Georgia" panose="02040502050405020303" pitchFamily="18" charset="0"/>
            </a:endParaRPr>
          </a:p>
          <a:p>
            <a:pPr marL="0" indent="0">
              <a:buNone/>
            </a:pPr>
            <a:r>
              <a:rPr lang="en-US" sz="2400" dirty="0" smtClean="0">
                <a:latin typeface="Georgia" panose="02040502050405020303" pitchFamily="18" charset="0"/>
              </a:rPr>
              <a:t>This </a:t>
            </a:r>
            <a:r>
              <a:rPr lang="en-US" sz="2400" dirty="0">
                <a:latin typeface="Georgia" panose="02040502050405020303" pitchFamily="18" charset="0"/>
              </a:rPr>
              <a:t>interactive session </a:t>
            </a:r>
            <a:r>
              <a:rPr lang="en-US" sz="2400" dirty="0" smtClean="0">
                <a:latin typeface="Georgia" panose="02040502050405020303" pitchFamily="18" charset="0"/>
              </a:rPr>
              <a:t>will:</a:t>
            </a:r>
          </a:p>
          <a:p>
            <a:r>
              <a:rPr lang="en-US" sz="2400" dirty="0" smtClean="0">
                <a:latin typeface="Georgia" panose="02040502050405020303" pitchFamily="18" charset="0"/>
              </a:rPr>
              <a:t> Present </a:t>
            </a:r>
            <a:r>
              <a:rPr lang="en-US" sz="2400" dirty="0">
                <a:latin typeface="Georgia" panose="02040502050405020303" pitchFamily="18" charset="0"/>
              </a:rPr>
              <a:t>known facts </a:t>
            </a:r>
            <a:r>
              <a:rPr lang="en-US" sz="2400" dirty="0" smtClean="0">
                <a:latin typeface="Georgia" panose="02040502050405020303" pitchFamily="18" charset="0"/>
              </a:rPr>
              <a:t>&amp; influencers </a:t>
            </a:r>
            <a:r>
              <a:rPr lang="en-US" sz="2400" dirty="0">
                <a:latin typeface="Georgia" panose="02040502050405020303" pitchFamily="18" charset="0"/>
              </a:rPr>
              <a:t>about prescription drug abuse in Indian </a:t>
            </a:r>
            <a:r>
              <a:rPr lang="en-US" sz="2400" dirty="0" smtClean="0">
                <a:latin typeface="Georgia" panose="02040502050405020303" pitchFamily="18" charset="0"/>
              </a:rPr>
              <a:t>Country</a:t>
            </a:r>
          </a:p>
          <a:p>
            <a:endParaRPr lang="en-US" sz="2400" dirty="0">
              <a:latin typeface="Georgia" panose="02040502050405020303" pitchFamily="18" charset="0"/>
            </a:endParaRPr>
          </a:p>
          <a:p>
            <a:r>
              <a:rPr lang="en-US" sz="2400" dirty="0" smtClean="0">
                <a:latin typeface="Georgia" panose="02040502050405020303" pitchFamily="18" charset="0"/>
              </a:rPr>
              <a:t>Seek </a:t>
            </a:r>
            <a:r>
              <a:rPr lang="en-US" sz="2400" dirty="0">
                <a:latin typeface="Georgia" panose="02040502050405020303" pitchFamily="18" charset="0"/>
              </a:rPr>
              <a:t>participants' insights </a:t>
            </a:r>
            <a:r>
              <a:rPr lang="en-US" sz="2400" dirty="0" smtClean="0">
                <a:latin typeface="Georgia" panose="02040502050405020303" pitchFamily="18" charset="0"/>
              </a:rPr>
              <a:t>&amp; </a:t>
            </a:r>
            <a:r>
              <a:rPr lang="en-US" sz="2400" dirty="0">
                <a:latin typeface="Georgia" panose="02040502050405020303" pitchFamily="18" charset="0"/>
              </a:rPr>
              <a:t>vision – as campus leaders and leaders in their communities – about prescription drug abuse prevention, treatment, </a:t>
            </a:r>
            <a:r>
              <a:rPr lang="en-US" sz="2400" dirty="0" smtClean="0">
                <a:latin typeface="Georgia" panose="02040502050405020303" pitchFamily="18" charset="0"/>
              </a:rPr>
              <a:t>campus- </a:t>
            </a:r>
            <a:r>
              <a:rPr lang="en-US" sz="2400" dirty="0">
                <a:latin typeface="Georgia" panose="02040502050405020303" pitchFamily="18" charset="0"/>
              </a:rPr>
              <a:t>and community-based recovery support.  </a:t>
            </a:r>
          </a:p>
          <a:p>
            <a:endParaRPr lang="en-US" dirty="0">
              <a:latin typeface="Georgia" panose="0204050205040502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35397644"/>
              </p:ext>
            </p:extLst>
          </p:nvPr>
        </p:nvGraphicFramePr>
        <p:xfrm>
          <a:off x="1600200" y="1644555"/>
          <a:ext cx="6012180" cy="315468"/>
        </p:xfrm>
        <a:graphic>
          <a:graphicData uri="http://schemas.openxmlformats.org/drawingml/2006/table">
            <a:tbl>
              <a:tblPr firstRow="1" firstCol="1" bandRow="1"/>
              <a:tblGrid>
                <a:gridCol w="1002030"/>
                <a:gridCol w="1002030"/>
                <a:gridCol w="1002030"/>
                <a:gridCol w="1002030"/>
                <a:gridCol w="1002030"/>
                <a:gridCol w="1002030"/>
              </a:tblGrid>
              <a:tr h="283623">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Slide Number Placeholder 4"/>
          <p:cNvSpPr>
            <a:spLocks noGrp="1"/>
          </p:cNvSpPr>
          <p:nvPr>
            <p:ph type="sldNum" sz="quarter" idx="12"/>
          </p:nvPr>
        </p:nvSpPr>
        <p:spPr/>
        <p:txBody>
          <a:bodyPr/>
          <a:lstStyle/>
          <a:p>
            <a:fld id="{38A7EE8F-ADD5-41CA-BECE-290D75176F75}" type="slidenum">
              <a:rPr lang="en-US" smtClean="0"/>
              <a:t>3</a:t>
            </a:fld>
            <a:endParaRPr lang="en-US" dirty="0"/>
          </a:p>
        </p:txBody>
      </p:sp>
    </p:spTree>
    <p:extLst>
      <p:ext uri="{BB962C8B-B14F-4D97-AF65-F5344CB8AC3E}">
        <p14:creationId xmlns:p14="http://schemas.microsoft.com/office/powerpoint/2010/main" val="3744980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4050792"/>
          </a:xfrm>
        </p:spPr>
        <p:txBody>
          <a:bodyPr/>
          <a:lstStyle/>
          <a:p>
            <a:pPr marL="0" indent="0">
              <a:buNone/>
            </a:pPr>
            <a:endParaRPr lang="en-US" sz="3600" dirty="0" smtClean="0">
              <a:latin typeface="Georgia" panose="02040502050405020303" pitchFamily="18" charset="0"/>
            </a:endParaRPr>
          </a:p>
          <a:p>
            <a:pPr marL="0" indent="0">
              <a:buNone/>
            </a:pPr>
            <a:r>
              <a:rPr lang="en-US" sz="2800" b="1" dirty="0" smtClean="0">
                <a:latin typeface="Georgia" panose="02040502050405020303" pitchFamily="18" charset="0"/>
              </a:rPr>
              <a:t>“</a:t>
            </a:r>
            <a:r>
              <a:rPr lang="en-US" sz="2800" dirty="0" smtClean="0">
                <a:latin typeface="Georgia" panose="02040502050405020303" pitchFamily="18" charset="0"/>
              </a:rPr>
              <a:t>We </a:t>
            </a:r>
            <a:r>
              <a:rPr lang="en-US" sz="2800" dirty="0">
                <a:latin typeface="Georgia" panose="02040502050405020303" pitchFamily="18" charset="0"/>
              </a:rPr>
              <a:t>have long known that American Indian communities are particularly vulnerable to problems with substance </a:t>
            </a:r>
            <a:r>
              <a:rPr lang="en-US" sz="2800" dirty="0" smtClean="0">
                <a:latin typeface="Georgia" panose="02040502050405020303" pitchFamily="18" charset="0"/>
              </a:rPr>
              <a:t>use...But </a:t>
            </a:r>
            <a:r>
              <a:rPr lang="en-US" sz="2800" dirty="0">
                <a:latin typeface="Georgia" panose="02040502050405020303" pitchFamily="18" charset="0"/>
              </a:rPr>
              <a:t>because national surveys fail to fully capture drug use patterns on or near reservations, the true scope of the problem has been elusive</a:t>
            </a:r>
            <a:r>
              <a:rPr lang="en-US" sz="2800" dirty="0" smtClean="0">
                <a:latin typeface="Georgia" panose="02040502050405020303" pitchFamily="18" charset="0"/>
              </a:rPr>
              <a:t>.</a:t>
            </a:r>
            <a:r>
              <a:rPr lang="en-US" sz="2800" b="1" dirty="0" smtClean="0">
                <a:latin typeface="Georgia" panose="02040502050405020303" pitchFamily="18" charset="0"/>
              </a:rPr>
              <a:t>”</a:t>
            </a:r>
            <a:r>
              <a:rPr lang="en-US" sz="2800" dirty="0" smtClean="0">
                <a:latin typeface="Georgia" panose="02040502050405020303" pitchFamily="18" charset="0"/>
              </a:rPr>
              <a:t> </a:t>
            </a:r>
            <a:r>
              <a:rPr lang="en-US" sz="2800" dirty="0">
                <a:latin typeface="Georgia" panose="02040502050405020303" pitchFamily="18" charset="0"/>
              </a:rPr>
              <a:t> </a:t>
            </a:r>
            <a:endParaRPr lang="en-US" sz="2800" dirty="0" smtClean="0">
              <a:latin typeface="Georgia" panose="02040502050405020303" pitchFamily="18" charset="0"/>
            </a:endParaRPr>
          </a:p>
          <a:p>
            <a:pPr marL="0" indent="0">
              <a:buNone/>
            </a:pPr>
            <a:endParaRPr lang="en-US" sz="1200" dirty="0" smtClean="0">
              <a:latin typeface="Georgia" panose="02040502050405020303" pitchFamily="18" charset="0"/>
            </a:endParaRPr>
          </a:p>
          <a:p>
            <a:pPr marL="0" indent="0">
              <a:buNone/>
            </a:pPr>
            <a:r>
              <a:rPr lang="en-US" sz="1200" dirty="0" smtClean="0">
                <a:latin typeface="Georgia" panose="02040502050405020303" pitchFamily="18" charset="0"/>
              </a:rPr>
              <a:t>	Source</a:t>
            </a:r>
            <a:r>
              <a:rPr lang="en-US" sz="1400" dirty="0" smtClean="0">
                <a:solidFill>
                  <a:schemeClr val="tx2"/>
                </a:solidFill>
                <a:latin typeface="Georgia" panose="02040502050405020303" pitchFamily="18" charset="0"/>
              </a:rPr>
              <a:t>: NIDA;  </a:t>
            </a:r>
            <a:r>
              <a:rPr lang="en-US" sz="1400" u="sng" dirty="0" smtClean="0">
                <a:solidFill>
                  <a:schemeClr val="tx2"/>
                </a:solidFill>
                <a:latin typeface="Georgia" panose="02040502050405020303" pitchFamily="18" charset="0"/>
              </a:rPr>
              <a:t>Substance Use in American Indian Youth is Worse</a:t>
            </a:r>
            <a:r>
              <a:rPr lang="en-US" sz="1400" dirty="0" smtClean="0">
                <a:solidFill>
                  <a:schemeClr val="tx2"/>
                </a:solidFill>
                <a:latin typeface="Georgia" panose="02040502050405020303" pitchFamily="18" charset="0"/>
              </a:rPr>
              <a:t>,</a:t>
            </a:r>
            <a:r>
              <a:rPr lang="en-US" sz="1400" u="sng" dirty="0" smtClean="0">
                <a:solidFill>
                  <a:schemeClr val="tx2"/>
                </a:solidFill>
                <a:latin typeface="Georgia" panose="02040502050405020303" pitchFamily="18" charset="0"/>
                <a:hlinkClick r:id="rId3"/>
              </a:rPr>
              <a:t> </a:t>
            </a:r>
            <a:r>
              <a:rPr lang="en-US" sz="1400" dirty="0" smtClean="0">
                <a:solidFill>
                  <a:schemeClr val="tx2"/>
                </a:solidFill>
                <a:latin typeface="Georgia" panose="02040502050405020303" pitchFamily="18" charset="0"/>
              </a:rPr>
              <a:t>Sept. 11, 2014</a:t>
            </a:r>
            <a:endParaRPr lang="en-US" sz="1200" dirty="0">
              <a:solidFill>
                <a:schemeClr val="tx2"/>
              </a:solidFill>
              <a:latin typeface="Georgia" panose="02040502050405020303" pitchFamily="18" charset="0"/>
            </a:endParaRPr>
          </a:p>
        </p:txBody>
      </p:sp>
      <p:pic>
        <p:nvPicPr>
          <p:cNvPr id="4" name="Picture 3"/>
          <p:cNvPicPr>
            <a:picLocks noChangeAspect="1"/>
          </p:cNvPicPr>
          <p:nvPr/>
        </p:nvPicPr>
        <p:blipFill>
          <a:blip r:embed="rId4"/>
          <a:stretch>
            <a:fillRect/>
          </a:stretch>
        </p:blipFill>
        <p:spPr>
          <a:xfrm>
            <a:off x="1447800" y="990600"/>
            <a:ext cx="6035563" cy="341406"/>
          </a:xfrm>
          <a:prstGeom prst="rect">
            <a:avLst/>
          </a:prstGeom>
        </p:spPr>
      </p:pic>
      <p:sp>
        <p:nvSpPr>
          <p:cNvPr id="2" name="Slide Number Placeholder 1"/>
          <p:cNvSpPr>
            <a:spLocks noGrp="1"/>
          </p:cNvSpPr>
          <p:nvPr>
            <p:ph type="sldNum" sz="quarter" idx="12"/>
          </p:nvPr>
        </p:nvSpPr>
        <p:spPr/>
        <p:txBody>
          <a:bodyPr/>
          <a:lstStyle/>
          <a:p>
            <a:fld id="{38A7EE8F-ADD5-41CA-BECE-290D75176F75}" type="slidenum">
              <a:rPr lang="en-US" smtClean="0"/>
              <a:t>4</a:t>
            </a:fld>
            <a:endParaRPr lang="en-US" dirty="0"/>
          </a:p>
        </p:txBody>
      </p:sp>
    </p:spTree>
    <p:extLst>
      <p:ext uri="{BB962C8B-B14F-4D97-AF65-F5344CB8AC3E}">
        <p14:creationId xmlns:p14="http://schemas.microsoft.com/office/powerpoint/2010/main" val="3275284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a:t>
            </a:r>
            <a:endParaRPr lang="en-US" dirty="0"/>
          </a:p>
        </p:txBody>
      </p:sp>
      <p:sp>
        <p:nvSpPr>
          <p:cNvPr id="3" name="Content Placeholder 2"/>
          <p:cNvSpPr>
            <a:spLocks noGrp="1"/>
          </p:cNvSpPr>
          <p:nvPr>
            <p:ph idx="1"/>
          </p:nvPr>
        </p:nvSpPr>
        <p:spPr>
          <a:xfrm>
            <a:off x="762000" y="2428154"/>
            <a:ext cx="7696200" cy="4050792"/>
          </a:xfrm>
        </p:spPr>
        <p:txBody>
          <a:bodyPr>
            <a:normAutofit fontScale="92500" lnSpcReduction="20000"/>
          </a:bodyPr>
          <a:lstStyle/>
          <a:p>
            <a:r>
              <a:rPr lang="en-US" dirty="0">
                <a:latin typeface="Georgia" panose="02040502050405020303" pitchFamily="18" charset="0"/>
              </a:rPr>
              <a:t>The rate </a:t>
            </a:r>
            <a:r>
              <a:rPr lang="en-US" dirty="0" smtClean="0">
                <a:latin typeface="Georgia" panose="02040502050405020303" pitchFamily="18" charset="0"/>
              </a:rPr>
              <a:t>of drug-related deaths among </a:t>
            </a:r>
            <a:r>
              <a:rPr lang="en-US" dirty="0">
                <a:latin typeface="Georgia" panose="02040502050405020303" pitchFamily="18" charset="0"/>
              </a:rPr>
              <a:t>American Indian and Alaska Native people is almost twice that of the general </a:t>
            </a:r>
            <a:r>
              <a:rPr lang="en-US" dirty="0" smtClean="0">
                <a:latin typeface="Georgia" panose="02040502050405020303" pitchFamily="18" charset="0"/>
              </a:rPr>
              <a:t>population.</a:t>
            </a:r>
          </a:p>
          <a:p>
            <a:r>
              <a:rPr lang="en-US" dirty="0" smtClean="0">
                <a:latin typeface="Georgia" panose="02040502050405020303" pitchFamily="18" charset="0"/>
              </a:rPr>
              <a:t>Drug-related </a:t>
            </a:r>
            <a:r>
              <a:rPr lang="en-US" dirty="0">
                <a:latin typeface="Georgia" panose="02040502050405020303" pitchFamily="18" charset="0"/>
              </a:rPr>
              <a:t>deaths among American Indians and Alaska Natives increased from five per 100,000 population (adjusted) in 1989-1991 to 22.7 per 100,000 in </a:t>
            </a:r>
            <a:r>
              <a:rPr lang="en-US" dirty="0" smtClean="0">
                <a:latin typeface="Georgia" panose="02040502050405020303" pitchFamily="18" charset="0"/>
              </a:rPr>
              <a:t>2007-2009.</a:t>
            </a:r>
          </a:p>
          <a:p>
            <a:r>
              <a:rPr lang="en-US" dirty="0" smtClean="0">
                <a:latin typeface="Georgia" panose="02040502050405020303" pitchFamily="18" charset="0"/>
              </a:rPr>
              <a:t>The </a:t>
            </a:r>
            <a:r>
              <a:rPr lang="en-US" dirty="0">
                <a:latin typeface="Georgia" panose="02040502050405020303" pitchFamily="18" charset="0"/>
              </a:rPr>
              <a:t>rates of death from prescription opioid overdose </a:t>
            </a:r>
            <a:r>
              <a:rPr lang="en-US" dirty="0" smtClean="0">
                <a:latin typeface="Georgia" panose="02040502050405020303" pitchFamily="18" charset="0"/>
              </a:rPr>
              <a:t>among </a:t>
            </a:r>
            <a:r>
              <a:rPr lang="en-US" dirty="0">
                <a:latin typeface="Georgia" panose="02040502050405020303" pitchFamily="18" charset="0"/>
              </a:rPr>
              <a:t>American </a:t>
            </a:r>
            <a:r>
              <a:rPr lang="en-US" dirty="0" smtClean="0">
                <a:latin typeface="Georgia" panose="02040502050405020303" pitchFamily="18" charset="0"/>
              </a:rPr>
              <a:t>Indians </a:t>
            </a:r>
            <a:r>
              <a:rPr lang="en-US" dirty="0">
                <a:latin typeface="Georgia" panose="02040502050405020303" pitchFamily="18" charset="0"/>
              </a:rPr>
              <a:t>or Alaska Natives increased almost </a:t>
            </a:r>
            <a:r>
              <a:rPr lang="en-US" dirty="0" smtClean="0">
                <a:latin typeface="Georgia" panose="02040502050405020303" pitchFamily="18" charset="0"/>
              </a:rPr>
              <a:t>four-fold from 1.3 </a:t>
            </a:r>
            <a:r>
              <a:rPr lang="en-US" dirty="0">
                <a:latin typeface="Georgia" panose="02040502050405020303" pitchFamily="18" charset="0"/>
              </a:rPr>
              <a:t>per 100,000 in 1999 to 5.1 per 100,000 in </a:t>
            </a:r>
            <a:r>
              <a:rPr lang="en-US" dirty="0" smtClean="0">
                <a:latin typeface="Georgia" panose="02040502050405020303" pitchFamily="18" charset="0"/>
              </a:rPr>
              <a:t>2013 (Centers for Disease Control and Prevention (CDC)</a:t>
            </a:r>
          </a:p>
          <a:p>
            <a:r>
              <a:rPr lang="en-US" dirty="0" smtClean="0">
                <a:latin typeface="Georgia" panose="02040502050405020303" pitchFamily="18" charset="0"/>
                <a:ea typeface="Calibri" panose="020F0502020204030204" pitchFamily="34" charset="0"/>
              </a:rPr>
              <a:t>Opioid painkillers</a:t>
            </a:r>
            <a:r>
              <a:rPr lang="en-US" dirty="0">
                <a:latin typeface="Georgia" panose="02040502050405020303" pitchFamily="18" charset="0"/>
                <a:ea typeface="Calibri" panose="020F0502020204030204" pitchFamily="34" charset="0"/>
              </a:rPr>
              <a:t>, such as oxycodone, hydrocodone and </a:t>
            </a:r>
            <a:r>
              <a:rPr lang="en-US" dirty="0" smtClean="0">
                <a:latin typeface="Georgia" panose="02040502050405020303" pitchFamily="18" charset="0"/>
                <a:ea typeface="Calibri" panose="020F0502020204030204" pitchFamily="34" charset="0"/>
              </a:rPr>
              <a:t>hydromorphone</a:t>
            </a:r>
            <a:r>
              <a:rPr lang="en-US" dirty="0">
                <a:latin typeface="Georgia" panose="02040502050405020303" pitchFamily="18" charset="0"/>
                <a:ea typeface="Calibri" panose="020F0502020204030204" pitchFamily="34" charset="0"/>
              </a:rPr>
              <a:t>, are responsible for three-fourths of all prescription-drug-overdose deaths</a:t>
            </a:r>
            <a:r>
              <a:rPr lang="en-US" dirty="0" smtClean="0">
                <a:latin typeface="Georgia" panose="02040502050405020303" pitchFamily="18" charset="0"/>
                <a:ea typeface="Calibri" panose="020F0502020204030204" pitchFamily="34" charset="0"/>
              </a:rPr>
              <a:t>.</a:t>
            </a:r>
          </a:p>
          <a:p>
            <a:pPr lvl="0">
              <a:lnSpc>
                <a:spcPct val="115000"/>
              </a:lnSpc>
              <a:spcBef>
                <a:spcPts val="0"/>
              </a:spcBef>
              <a:spcAft>
                <a:spcPts val="1000"/>
              </a:spcAft>
            </a:pPr>
            <a:endParaRPr lang="en-US" dirty="0" smtClean="0">
              <a:latin typeface="Georgia" panose="02040502050405020303" pitchFamily="18" charset="0"/>
            </a:endParaRPr>
          </a:p>
          <a:p>
            <a:pPr marL="0" lvl="0" indent="0">
              <a:lnSpc>
                <a:spcPct val="115000"/>
              </a:lnSpc>
              <a:spcBef>
                <a:spcPts val="0"/>
              </a:spcBef>
              <a:spcAft>
                <a:spcPts val="1000"/>
              </a:spcAft>
              <a:buNone/>
            </a:pPr>
            <a:r>
              <a:rPr lang="en-US" sz="1300" dirty="0" smtClean="0">
                <a:latin typeface="Georgia" panose="02040502050405020303" pitchFamily="18" charset="0"/>
              </a:rPr>
              <a:t>Sources: </a:t>
            </a:r>
            <a:r>
              <a:rPr lang="en-US" sz="1300" u="sng" dirty="0">
                <a:latin typeface="Times New Roman" panose="02020603050405020304" pitchFamily="18" charset="0"/>
                <a:ea typeface="Calibri" panose="020F0502020204030204" pitchFamily="34" charset="0"/>
                <a:cs typeface="Times New Roman" panose="02020603050405020304" pitchFamily="18" charset="0"/>
                <a:hlinkClick r:id="rId3"/>
              </a:rPr>
              <a:t>New Effort Targets Drug Overdoses in Indian Country, Native News </a:t>
            </a:r>
            <a:r>
              <a:rPr lang="en-US" sz="1300" u="sng" dirty="0" smtClean="0">
                <a:latin typeface="Times New Roman" panose="02020603050405020304" pitchFamily="18" charset="0"/>
                <a:ea typeface="Calibri" panose="020F0502020204030204" pitchFamily="34" charset="0"/>
                <a:cs typeface="Times New Roman" panose="02020603050405020304" pitchFamily="18" charset="0"/>
                <a:hlinkClick r:id="rId3"/>
              </a:rPr>
              <a:t>Online.Net</a:t>
            </a:r>
            <a:r>
              <a:rPr lang="en-US" sz="1300" dirty="0" smtClean="0">
                <a:latin typeface="Times New Roman" panose="02020603050405020304" pitchFamily="18" charset="0"/>
                <a:ea typeface="Calibri" panose="020F0502020204030204" pitchFamily="34" charset="0"/>
                <a:cs typeface="Times New Roman" panose="02020603050405020304" pitchFamily="18" charset="0"/>
              </a:rPr>
              <a:t>  &amp; </a:t>
            </a:r>
            <a:r>
              <a:rPr lang="en-US" sz="1300" dirty="0" smtClean="0">
                <a:latin typeface="Times New Roman" panose="02020603050405020304" pitchFamily="18" charset="0"/>
                <a:ea typeface="Calibri" panose="020F0502020204030204" pitchFamily="34" charset="0"/>
                <a:cs typeface="Times New Roman" panose="02020603050405020304" pitchFamily="18" charset="0"/>
                <a:hlinkClick r:id="rId4"/>
              </a:rPr>
              <a:t>TulsaWorld.com’s </a:t>
            </a:r>
            <a:r>
              <a:rPr lang="en-US" sz="1300" u="sng" dirty="0">
                <a:latin typeface="Times New Roman" panose="02020603050405020304" pitchFamily="18" charset="0"/>
                <a:ea typeface="Calibri" panose="020F0502020204030204" pitchFamily="34" charset="0"/>
                <a:cs typeface="Times New Roman" panose="02020603050405020304" pitchFamily="18" charset="0"/>
                <a:hlinkClick r:id="rId4"/>
              </a:rPr>
              <a:t>Agreement announced in trying to curb drug overdoses in Indian </a:t>
            </a:r>
            <a:r>
              <a:rPr lang="en-US" sz="1300" u="sng" dirty="0" smtClean="0">
                <a:latin typeface="Times New Roman" panose="02020603050405020304" pitchFamily="18" charset="0"/>
                <a:ea typeface="Calibri" panose="020F0502020204030204" pitchFamily="34" charset="0"/>
                <a:cs typeface="Times New Roman" panose="02020603050405020304" pitchFamily="18" charset="0"/>
                <a:hlinkClick r:id="rId4"/>
              </a:rPr>
              <a:t>Country</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smtClean="0">
              <a:latin typeface="Georgia" panose="02040502050405020303" pitchFamily="18" charset="0"/>
            </a:endParaRPr>
          </a:p>
        </p:txBody>
      </p:sp>
      <p:sp>
        <p:nvSpPr>
          <p:cNvPr id="4" name="TextBox 3"/>
          <p:cNvSpPr txBox="1"/>
          <p:nvPr/>
        </p:nvSpPr>
        <p:spPr>
          <a:xfrm>
            <a:off x="6477000" y="1981200"/>
            <a:ext cx="2133600" cy="457200"/>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5"/>
          <a:stretch>
            <a:fillRect/>
          </a:stretch>
        </p:blipFill>
        <p:spPr>
          <a:xfrm>
            <a:off x="6138134" y="227076"/>
            <a:ext cx="2811332" cy="1866900"/>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38A7EE8F-ADD5-41CA-BECE-290D75176F75}" type="slidenum">
              <a:rPr lang="en-US" smtClean="0"/>
              <a:t>5</a:t>
            </a:fld>
            <a:endParaRPr lang="en-US" dirty="0"/>
          </a:p>
        </p:txBody>
      </p:sp>
    </p:spTree>
    <p:extLst>
      <p:ext uri="{BB962C8B-B14F-4D97-AF65-F5344CB8AC3E}">
        <p14:creationId xmlns:p14="http://schemas.microsoft.com/office/powerpoint/2010/main" val="4191158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Another Look at the Data…</a:t>
            </a:r>
            <a:endParaRPr lang="en-US"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53614" t="46103" r="20769" b="20267"/>
          <a:stretch/>
        </p:blipFill>
        <p:spPr bwMode="auto">
          <a:xfrm>
            <a:off x="762000" y="1905000"/>
            <a:ext cx="3733800" cy="2819400"/>
          </a:xfrm>
          <a:prstGeom prst="rect">
            <a:avLst/>
          </a:prstGeom>
          <a:ln>
            <a:solidFill>
              <a:schemeClr val="tx1"/>
            </a:solidFill>
          </a:ln>
          <a:extLst>
            <a:ext uri="{53640926-AAD7-44D8-BBD7-CCE9431645EC}">
              <a14:shadowObscured xmlns:a14="http://schemas.microsoft.com/office/drawing/2010/main"/>
            </a:ext>
          </a:extLst>
        </p:spPr>
      </p:pic>
      <p:sp>
        <p:nvSpPr>
          <p:cNvPr id="5" name="TextBox 4"/>
          <p:cNvSpPr txBox="1"/>
          <p:nvPr/>
        </p:nvSpPr>
        <p:spPr>
          <a:xfrm>
            <a:off x="5179807" y="1905000"/>
            <a:ext cx="3429000" cy="3877985"/>
          </a:xfrm>
          <a:prstGeom prst="rect">
            <a:avLst/>
          </a:prstGeom>
          <a:noFill/>
        </p:spPr>
        <p:txBody>
          <a:bodyPr wrap="square" rtlCol="0">
            <a:spAutoFit/>
          </a:bodyPr>
          <a:lstStyle/>
          <a:p>
            <a:r>
              <a:rPr lang="en-US" sz="1400" dirty="0">
                <a:latin typeface="Georgia" panose="02040502050405020303" pitchFamily="18" charset="0"/>
              </a:rPr>
              <a:t>Misuse of prescription drugs is second only to marijuana use as the nation's most commonly used illicit </a:t>
            </a:r>
            <a:r>
              <a:rPr lang="en-US" sz="1400" dirty="0" smtClean="0">
                <a:latin typeface="Georgia" panose="02040502050405020303" pitchFamily="18" charset="0"/>
              </a:rPr>
              <a:t>drug. Pain </a:t>
            </a:r>
            <a:r>
              <a:rPr lang="en-US" sz="1400" dirty="0">
                <a:latin typeface="Georgia" panose="02040502050405020303" pitchFamily="18" charset="0"/>
              </a:rPr>
              <a:t>reliever misuse is a public health concern, with approximately 24 million </a:t>
            </a:r>
            <a:r>
              <a:rPr lang="en-US" sz="1400" dirty="0" smtClean="0">
                <a:latin typeface="Georgia" panose="02040502050405020303" pitchFamily="18" charset="0"/>
              </a:rPr>
              <a:t>people  </a:t>
            </a:r>
            <a:r>
              <a:rPr lang="en-US" sz="1400" dirty="0">
                <a:latin typeface="Georgia" panose="02040502050405020303" pitchFamily="18" charset="0"/>
              </a:rPr>
              <a:t>initiating nonmedical use of prescription pain relievers since 2002</a:t>
            </a:r>
            <a:r>
              <a:rPr lang="en-US" sz="1400" dirty="0" smtClean="0">
                <a:latin typeface="Georgia" panose="02040502050405020303" pitchFamily="18" charset="0"/>
              </a:rPr>
              <a:t>. </a:t>
            </a:r>
            <a:r>
              <a:rPr lang="en-US" sz="1400" dirty="0">
                <a:latin typeface="Georgia" panose="02040502050405020303" pitchFamily="18" charset="0"/>
              </a:rPr>
              <a:t>According to the 2013 National Survey on Drug Use and Health (NSDUH), </a:t>
            </a:r>
            <a:r>
              <a:rPr lang="en-US" sz="1400" dirty="0" smtClean="0">
                <a:latin typeface="Georgia" panose="02040502050405020303" pitchFamily="18" charset="0"/>
              </a:rPr>
              <a:t>4.2% of </a:t>
            </a:r>
            <a:r>
              <a:rPr lang="en-US" sz="1400" dirty="0">
                <a:latin typeface="Georgia" panose="02040502050405020303" pitchFamily="18" charset="0"/>
              </a:rPr>
              <a:t>Americans aged 12 or older engaged in nonmedical use of prescription pain relievers in the past </a:t>
            </a:r>
            <a:r>
              <a:rPr lang="en-US" sz="1400" dirty="0" smtClean="0">
                <a:latin typeface="Georgia" panose="02040502050405020303" pitchFamily="18" charset="0"/>
              </a:rPr>
              <a:t>year, compared to 6.9% of American Indians and Alaska Natives.</a:t>
            </a:r>
          </a:p>
          <a:p>
            <a:endParaRPr lang="en-US" sz="1400" dirty="0">
              <a:latin typeface="Georgia" panose="02040502050405020303" pitchFamily="18" charset="0"/>
            </a:endParaRPr>
          </a:p>
          <a:p>
            <a:r>
              <a:rPr lang="en-US" sz="1200" dirty="0" smtClean="0">
                <a:latin typeface="Georgia" panose="02040502050405020303" pitchFamily="18" charset="0"/>
              </a:rPr>
              <a:t>Source: </a:t>
            </a:r>
            <a:r>
              <a:rPr lang="en-US" sz="1200" u="sng" dirty="0">
                <a:latin typeface="Georgia" panose="02040502050405020303" pitchFamily="18" charset="0"/>
                <a:hlinkClick r:id="rId4"/>
              </a:rPr>
              <a:t>Nonmedical use of prescription pain relievers varies by race and ethnicity, SAMHSA – The CBHSQ Report, June 26, 2015</a:t>
            </a:r>
            <a:r>
              <a:rPr lang="en-US" sz="1200" dirty="0" smtClean="0">
                <a:latin typeface="Georgia" panose="02040502050405020303" pitchFamily="18" charset="0"/>
              </a:rPr>
              <a:t> </a:t>
            </a:r>
            <a:endParaRPr lang="en-US" sz="1200" dirty="0">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38A7EE8F-ADD5-41CA-BECE-290D75176F75}" type="slidenum">
              <a:rPr lang="en-US" smtClean="0"/>
              <a:t>6</a:t>
            </a:fld>
            <a:endParaRPr lang="en-US" dirty="0"/>
          </a:p>
        </p:txBody>
      </p:sp>
    </p:spTree>
    <p:extLst>
      <p:ext uri="{BB962C8B-B14F-4D97-AF65-F5344CB8AC3E}">
        <p14:creationId xmlns:p14="http://schemas.microsoft.com/office/powerpoint/2010/main" val="130752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Prescription Drug Use among American Indian &amp; Alaska Native Youth</a:t>
            </a:r>
            <a:br>
              <a:rPr lang="en-US" dirty="0" smtClean="0"/>
            </a:br>
            <a:endParaRPr lang="en-US" dirty="0"/>
          </a:p>
        </p:txBody>
      </p:sp>
      <p:sp>
        <p:nvSpPr>
          <p:cNvPr id="3" name="Content Placeholder 2"/>
          <p:cNvSpPr>
            <a:spLocks noGrp="1"/>
          </p:cNvSpPr>
          <p:nvPr>
            <p:ph idx="1"/>
          </p:nvPr>
        </p:nvSpPr>
        <p:spPr>
          <a:xfrm>
            <a:off x="685800" y="2286000"/>
            <a:ext cx="7772400" cy="4050792"/>
          </a:xfrm>
        </p:spPr>
        <p:txBody>
          <a:bodyPr>
            <a:normAutofit fontScale="92500" lnSpcReduction="10000"/>
          </a:bodyPr>
          <a:lstStyle/>
          <a:p>
            <a:pPr marL="0" indent="0">
              <a:buNone/>
            </a:pPr>
            <a:r>
              <a:rPr lang="en-US" sz="2600" dirty="0">
                <a:latin typeface="Georgia" panose="02040502050405020303" pitchFamily="18" charset="0"/>
              </a:rPr>
              <a:t>H</a:t>
            </a:r>
            <a:r>
              <a:rPr lang="en-US" sz="2600" dirty="0" smtClean="0">
                <a:latin typeface="Georgia" panose="02040502050405020303" pitchFamily="18" charset="0"/>
              </a:rPr>
              <a:t>igher </a:t>
            </a:r>
            <a:r>
              <a:rPr lang="en-US" sz="2600" dirty="0">
                <a:latin typeface="Georgia" panose="02040502050405020303" pitchFamily="18" charset="0"/>
              </a:rPr>
              <a:t>prevalence of drug and alcohol use in 8th and 10th graders compared to national </a:t>
            </a:r>
            <a:r>
              <a:rPr lang="en-US" sz="2600" dirty="0" smtClean="0">
                <a:latin typeface="Georgia" panose="02040502050405020303" pitchFamily="18" charset="0"/>
              </a:rPr>
              <a:t>averages:</a:t>
            </a:r>
          </a:p>
          <a:p>
            <a:pPr lvl="0">
              <a:buClr>
                <a:srgbClr val="D55816"/>
              </a:buClr>
            </a:pPr>
            <a:r>
              <a:rPr lang="en-US" sz="2400" dirty="0" smtClean="0">
                <a:solidFill>
                  <a:prstClr val="black"/>
                </a:solidFill>
                <a:latin typeface="Georgia" panose="02040502050405020303" pitchFamily="18" charset="0"/>
              </a:rPr>
              <a:t>American Indian (AI) </a:t>
            </a:r>
            <a:r>
              <a:rPr lang="en-US" sz="2400" dirty="0">
                <a:solidFill>
                  <a:prstClr val="black"/>
                </a:solidFill>
                <a:latin typeface="Georgia" panose="02040502050405020303" pitchFamily="18" charset="0"/>
              </a:rPr>
              <a:t>students’ annual heroin and Oxycontin use: Two to three times higher than the national averages for 8</a:t>
            </a:r>
            <a:r>
              <a:rPr lang="en-US" sz="2400" baseline="30000" dirty="0">
                <a:solidFill>
                  <a:prstClr val="black"/>
                </a:solidFill>
                <a:latin typeface="Georgia" panose="02040502050405020303" pitchFamily="18" charset="0"/>
              </a:rPr>
              <a:t>th</a:t>
            </a:r>
            <a:r>
              <a:rPr lang="en-US" sz="2400" dirty="0">
                <a:solidFill>
                  <a:prstClr val="black"/>
                </a:solidFill>
                <a:latin typeface="Georgia" panose="02040502050405020303" pitchFamily="18" charset="0"/>
              </a:rPr>
              <a:t> and 10</a:t>
            </a:r>
            <a:r>
              <a:rPr lang="en-US" sz="2400" baseline="30000" dirty="0">
                <a:solidFill>
                  <a:prstClr val="black"/>
                </a:solidFill>
                <a:latin typeface="Georgia" panose="02040502050405020303" pitchFamily="18" charset="0"/>
              </a:rPr>
              <a:t>th</a:t>
            </a:r>
            <a:r>
              <a:rPr lang="en-US" sz="2400" dirty="0">
                <a:solidFill>
                  <a:prstClr val="black"/>
                </a:solidFill>
                <a:latin typeface="Georgia" panose="02040502050405020303" pitchFamily="18" charset="0"/>
              </a:rPr>
              <a:t> graders</a:t>
            </a:r>
            <a:r>
              <a:rPr lang="en-US" sz="2400" dirty="0" smtClean="0">
                <a:solidFill>
                  <a:prstClr val="black"/>
                </a:solidFill>
                <a:latin typeface="Georgia" panose="02040502050405020303" pitchFamily="18" charset="0"/>
              </a:rPr>
              <a:t>. </a:t>
            </a:r>
          </a:p>
          <a:p>
            <a:pPr marL="0" lvl="0" indent="0">
              <a:buClr>
                <a:srgbClr val="D55816"/>
              </a:buClr>
              <a:buNone/>
            </a:pPr>
            <a:r>
              <a:rPr lang="en-US" sz="2400" dirty="0" smtClean="0">
                <a:solidFill>
                  <a:prstClr val="black"/>
                </a:solidFill>
                <a:latin typeface="Georgia" panose="02040502050405020303" pitchFamily="18" charset="0"/>
              </a:rPr>
              <a:t>Among AI 8</a:t>
            </a:r>
            <a:r>
              <a:rPr lang="en-US" sz="2400" baseline="30000" dirty="0" smtClean="0">
                <a:solidFill>
                  <a:prstClr val="black"/>
                </a:solidFill>
                <a:latin typeface="Georgia" panose="02040502050405020303" pitchFamily="18" charset="0"/>
              </a:rPr>
              <a:t>th</a:t>
            </a:r>
            <a:r>
              <a:rPr lang="en-US" sz="2400" dirty="0" smtClean="0">
                <a:solidFill>
                  <a:prstClr val="black"/>
                </a:solidFill>
                <a:latin typeface="Georgia" panose="02040502050405020303" pitchFamily="18" charset="0"/>
              </a:rPr>
              <a:t> graders: </a:t>
            </a:r>
          </a:p>
          <a:p>
            <a:pPr>
              <a:buClr>
                <a:srgbClr val="D55816"/>
              </a:buClr>
            </a:pPr>
            <a:r>
              <a:rPr lang="en-US" sz="2400" dirty="0" smtClean="0">
                <a:solidFill>
                  <a:prstClr val="black"/>
                </a:solidFill>
                <a:latin typeface="Georgia" panose="02040502050405020303" pitchFamily="18" charset="0"/>
                <a:ea typeface="Calibri" panose="020F0502020204030204" pitchFamily="34" charset="0"/>
                <a:cs typeface="Times New Roman" panose="02020603050405020304" pitchFamily="18" charset="0"/>
              </a:rPr>
              <a:t>OxyContin: </a:t>
            </a:r>
            <a:r>
              <a:rPr lang="en-US" sz="2400" dirty="0">
                <a:solidFill>
                  <a:prstClr val="black"/>
                </a:solidFill>
                <a:latin typeface="Georgia" panose="02040502050405020303" pitchFamily="18" charset="0"/>
                <a:ea typeface="Calibri" panose="020F0502020204030204" pitchFamily="34" charset="0"/>
                <a:cs typeface="Times New Roman" panose="02020603050405020304" pitchFamily="18" charset="0"/>
              </a:rPr>
              <a:t>6.3%</a:t>
            </a:r>
          </a:p>
          <a:p>
            <a:pPr lvl="0">
              <a:buClr>
                <a:srgbClr val="D55816"/>
              </a:buClr>
            </a:pPr>
            <a:r>
              <a:rPr lang="en-US" sz="2400" dirty="0" smtClean="0">
                <a:solidFill>
                  <a:prstClr val="black"/>
                </a:solidFill>
                <a:latin typeface="Georgia" panose="02040502050405020303" pitchFamily="18" charset="0"/>
                <a:ea typeface="Calibri" panose="020F0502020204030204" pitchFamily="34" charset="0"/>
                <a:cs typeface="Times New Roman" panose="02020603050405020304" pitchFamily="18" charset="0"/>
              </a:rPr>
              <a:t>Tranquilizers</a:t>
            </a:r>
            <a:r>
              <a:rPr lang="en-US" sz="2400" dirty="0">
                <a:solidFill>
                  <a:prstClr val="black"/>
                </a:solidFill>
                <a:latin typeface="Georgia" panose="02040502050405020303" pitchFamily="18" charset="0"/>
                <a:ea typeface="Calibri" panose="020F0502020204030204" pitchFamily="34" charset="0"/>
                <a:cs typeface="Times New Roman" panose="02020603050405020304" pitchFamily="18" charset="0"/>
              </a:rPr>
              <a:t>: </a:t>
            </a:r>
            <a:r>
              <a:rPr lang="en-US" sz="2400" dirty="0" smtClean="0">
                <a:solidFill>
                  <a:prstClr val="black"/>
                </a:solidFill>
                <a:latin typeface="Georgia" panose="02040502050405020303" pitchFamily="18" charset="0"/>
                <a:ea typeface="Calibri" panose="020F0502020204030204" pitchFamily="34" charset="0"/>
                <a:cs typeface="Times New Roman" panose="02020603050405020304" pitchFamily="18" charset="0"/>
              </a:rPr>
              <a:t>3.6%</a:t>
            </a:r>
            <a:endParaRPr lang="en-US" sz="2400" dirty="0">
              <a:solidFill>
                <a:prstClr val="black"/>
              </a:solidFill>
              <a:latin typeface="Georgia" panose="02040502050405020303" pitchFamily="18" charset="0"/>
              <a:ea typeface="Calibri" panose="020F0502020204030204" pitchFamily="34" charset="0"/>
              <a:cs typeface="Times New Roman" panose="02020603050405020304" pitchFamily="18" charset="0"/>
            </a:endParaRPr>
          </a:p>
          <a:p>
            <a:pPr lvl="0">
              <a:buClr>
                <a:srgbClr val="D55816"/>
              </a:buClr>
            </a:pPr>
            <a:r>
              <a:rPr lang="en-US" sz="2400" dirty="0">
                <a:solidFill>
                  <a:prstClr val="black"/>
                </a:solidFill>
                <a:latin typeface="Georgia" panose="02040502050405020303" pitchFamily="18" charset="0"/>
                <a:ea typeface="Calibri" panose="020F0502020204030204" pitchFamily="34" charset="0"/>
                <a:cs typeface="Times New Roman" panose="02020603050405020304" pitchFamily="18" charset="0"/>
              </a:rPr>
              <a:t>U</a:t>
            </a:r>
            <a:r>
              <a:rPr lang="en-US" sz="2400" dirty="0" smtClean="0">
                <a:solidFill>
                  <a:prstClr val="black"/>
                </a:solidFill>
                <a:latin typeface="Georgia" panose="02040502050405020303" pitchFamily="18" charset="0"/>
                <a:ea typeface="Calibri" panose="020F0502020204030204" pitchFamily="34" charset="0"/>
                <a:cs typeface="Times New Roman" panose="02020603050405020304" pitchFamily="18" charset="0"/>
              </a:rPr>
              <a:t>se </a:t>
            </a:r>
            <a:r>
              <a:rPr lang="en-US" sz="2400" dirty="0">
                <a:solidFill>
                  <a:prstClr val="black"/>
                </a:solidFill>
                <a:latin typeface="Georgia" panose="02040502050405020303" pitchFamily="18" charset="0"/>
                <a:ea typeface="Calibri" panose="020F0502020204030204" pitchFamily="34" charset="0"/>
                <a:cs typeface="Times New Roman" panose="02020603050405020304" pitchFamily="18" charset="0"/>
              </a:rPr>
              <a:t>of narcotics other than heroin: 10.4% (codeine, methadone, morphine)</a:t>
            </a:r>
          </a:p>
          <a:p>
            <a:pPr marL="0" lvl="0" indent="0">
              <a:buClr>
                <a:srgbClr val="D55816"/>
              </a:buClr>
              <a:buNone/>
            </a:pPr>
            <a:r>
              <a:rPr lang="en-US" sz="1300" dirty="0" smtClean="0">
                <a:solidFill>
                  <a:prstClr val="black"/>
                </a:solidFill>
                <a:latin typeface="Georgia" panose="02040502050405020303" pitchFamily="18" charset="0"/>
                <a:ea typeface="Calibri" panose="020F0502020204030204" pitchFamily="34" charset="0"/>
                <a:cs typeface="Times New Roman" panose="02020603050405020304" pitchFamily="18" charset="0"/>
              </a:rPr>
              <a:t>Source:</a:t>
            </a:r>
            <a:r>
              <a:rPr lang="en-US" sz="1300" dirty="0" smtClean="0"/>
              <a:t> </a:t>
            </a:r>
            <a:r>
              <a:rPr lang="en-US" sz="1300" u="sng" dirty="0" smtClean="0">
                <a:hlinkClick r:id="rId3"/>
              </a:rPr>
              <a:t>University of Colorado’s Tri-Ethnic Center’s Substance </a:t>
            </a:r>
            <a:r>
              <a:rPr lang="en-US" sz="1300" u="sng" dirty="0">
                <a:hlinkClick r:id="rId3"/>
              </a:rPr>
              <a:t>abuse among American Indian students compared to national rates </a:t>
            </a:r>
            <a:r>
              <a:rPr lang="en-US" sz="1300" u="sng" dirty="0" smtClean="0">
                <a:hlinkClick r:id="rId3"/>
              </a:rPr>
              <a:t>2009-2012</a:t>
            </a:r>
            <a:endParaRPr lang="en-US" sz="1300" dirty="0"/>
          </a:p>
        </p:txBody>
      </p:sp>
      <p:pic>
        <p:nvPicPr>
          <p:cNvPr id="4" name="Picture 3"/>
          <p:cNvPicPr>
            <a:picLocks noChangeAspect="1"/>
          </p:cNvPicPr>
          <p:nvPr/>
        </p:nvPicPr>
        <p:blipFill>
          <a:blip r:embed="rId4"/>
          <a:stretch>
            <a:fillRect/>
          </a:stretch>
        </p:blipFill>
        <p:spPr>
          <a:xfrm>
            <a:off x="1371600" y="1777255"/>
            <a:ext cx="6035563" cy="341406"/>
          </a:xfrm>
          <a:prstGeom prst="rect">
            <a:avLst/>
          </a:prstGeom>
        </p:spPr>
      </p:pic>
      <p:sp>
        <p:nvSpPr>
          <p:cNvPr id="5" name="Slide Number Placeholder 4"/>
          <p:cNvSpPr>
            <a:spLocks noGrp="1"/>
          </p:cNvSpPr>
          <p:nvPr>
            <p:ph type="sldNum" sz="quarter" idx="12"/>
          </p:nvPr>
        </p:nvSpPr>
        <p:spPr/>
        <p:txBody>
          <a:bodyPr/>
          <a:lstStyle/>
          <a:p>
            <a:fld id="{38A7EE8F-ADD5-41CA-BECE-290D75176F75}" type="slidenum">
              <a:rPr lang="en-US" smtClean="0"/>
              <a:t>7</a:t>
            </a:fld>
            <a:endParaRPr lang="en-US" dirty="0"/>
          </a:p>
        </p:txBody>
      </p:sp>
    </p:spTree>
    <p:extLst>
      <p:ext uri="{BB962C8B-B14F-4D97-AF65-F5344CB8AC3E}">
        <p14:creationId xmlns:p14="http://schemas.microsoft.com/office/powerpoint/2010/main" val="3076932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232"/>
            <a:ext cx="7772400" cy="1609344"/>
          </a:xfrm>
        </p:spPr>
        <p:txBody>
          <a:bodyPr/>
          <a:lstStyle/>
          <a:p>
            <a:pPr algn="ctr"/>
            <a:r>
              <a:rPr lang="en-US" dirty="0" smtClean="0"/>
              <a:t>Interventions</a:t>
            </a:r>
            <a:br>
              <a:rPr lang="en-US" dirty="0" smtClean="0"/>
            </a:br>
            <a:endParaRPr lang="en-US" dirty="0"/>
          </a:p>
        </p:txBody>
      </p:sp>
      <p:pic>
        <p:nvPicPr>
          <p:cNvPr id="4" name="Picture 3"/>
          <p:cNvPicPr>
            <a:picLocks noChangeAspect="1"/>
          </p:cNvPicPr>
          <p:nvPr/>
        </p:nvPicPr>
        <p:blipFill>
          <a:blip r:embed="rId3"/>
          <a:stretch>
            <a:fillRect/>
          </a:stretch>
        </p:blipFill>
        <p:spPr>
          <a:xfrm>
            <a:off x="6324600" y="2590800"/>
            <a:ext cx="2819400" cy="2289353"/>
          </a:xfrm>
          <a:prstGeom prst="rect">
            <a:avLst/>
          </a:prstGeom>
        </p:spPr>
      </p:pic>
      <p:sp>
        <p:nvSpPr>
          <p:cNvPr id="3" name="Content Placeholder 2"/>
          <p:cNvSpPr>
            <a:spLocks noGrp="1"/>
          </p:cNvSpPr>
          <p:nvPr>
            <p:ph idx="1"/>
          </p:nvPr>
        </p:nvSpPr>
        <p:spPr>
          <a:xfrm>
            <a:off x="685800" y="2121408"/>
            <a:ext cx="6096000" cy="4279392"/>
          </a:xfrm>
        </p:spPr>
        <p:txBody>
          <a:bodyPr>
            <a:normAutofit fontScale="85000" lnSpcReduction="10000"/>
          </a:bodyPr>
          <a:lstStyle/>
          <a:p>
            <a:r>
              <a:rPr lang="en-US" b="1" dirty="0" smtClean="0">
                <a:latin typeface="Georgia" panose="02040502050405020303" pitchFamily="18" charset="0"/>
              </a:rPr>
              <a:t>Infuse </a:t>
            </a:r>
            <a:r>
              <a:rPr lang="en-US" dirty="0" smtClean="0">
                <a:latin typeface="Georgia" panose="02040502050405020303" pitchFamily="18" charset="0"/>
              </a:rPr>
              <a:t>prevention, intervention and recovery strategies EARLY and OFTEN.</a:t>
            </a:r>
          </a:p>
          <a:p>
            <a:r>
              <a:rPr lang="en-US" b="1" dirty="0" smtClean="0">
                <a:latin typeface="Georgia" panose="02040502050405020303" pitchFamily="18" charset="0"/>
                <a:ea typeface="Calibri" panose="020F0502020204030204" pitchFamily="34" charset="0"/>
              </a:rPr>
              <a:t>Support</a:t>
            </a:r>
            <a:r>
              <a:rPr lang="en-US" dirty="0" smtClean="0">
                <a:latin typeface="Georgia" panose="02040502050405020303" pitchFamily="18" charset="0"/>
                <a:ea typeface="Calibri" panose="020F0502020204030204" pitchFamily="34" charset="0"/>
              </a:rPr>
              <a:t> </a:t>
            </a:r>
            <a:r>
              <a:rPr lang="en-US" dirty="0">
                <a:latin typeface="Georgia" panose="02040502050405020303" pitchFamily="18" charset="0"/>
                <a:ea typeface="Calibri" panose="020F0502020204030204" pitchFamily="34" charset="0"/>
              </a:rPr>
              <a:t>“connectedness as culturally-based protective factor against substance abuse and </a:t>
            </a:r>
            <a:r>
              <a:rPr lang="en-US" dirty="0" smtClean="0">
                <a:latin typeface="Georgia" panose="02040502050405020303" pitchFamily="18" charset="0"/>
                <a:ea typeface="Calibri" panose="020F0502020204030204" pitchFamily="34" charset="0"/>
              </a:rPr>
              <a:t>suicide.”</a:t>
            </a:r>
          </a:p>
          <a:p>
            <a:r>
              <a:rPr lang="en-US" b="1" dirty="0" smtClean="0">
                <a:latin typeface="Georgia" panose="02040502050405020303" pitchFamily="18" charset="0"/>
                <a:ea typeface="Calibri" panose="020F0502020204030204" pitchFamily="34" charset="0"/>
              </a:rPr>
              <a:t>Blend</a:t>
            </a:r>
            <a:r>
              <a:rPr lang="en-US" dirty="0" smtClean="0">
                <a:latin typeface="Georgia" panose="02040502050405020303" pitchFamily="18" charset="0"/>
                <a:ea typeface="Calibri" panose="020F0502020204030204" pitchFamily="34" charset="0"/>
              </a:rPr>
              <a:t> </a:t>
            </a:r>
            <a:r>
              <a:rPr lang="en-US" dirty="0">
                <a:latin typeface="Georgia" panose="02040502050405020303" pitchFamily="18" charset="0"/>
                <a:ea typeface="Calibri" panose="020F0502020204030204" pitchFamily="34" charset="0"/>
              </a:rPr>
              <a:t>traditional and modern best </a:t>
            </a:r>
            <a:r>
              <a:rPr lang="en-US" dirty="0" smtClean="0">
                <a:latin typeface="Georgia" panose="02040502050405020303" pitchFamily="18" charset="0"/>
                <a:ea typeface="Calibri" panose="020F0502020204030204" pitchFamily="34" charset="0"/>
              </a:rPr>
              <a:t>practices across the spectrum of behavioral health and wellness promotion (healing </a:t>
            </a:r>
            <a:r>
              <a:rPr lang="en-US" dirty="0">
                <a:latin typeface="Georgia" panose="02040502050405020303" pitchFamily="18" charset="0"/>
                <a:ea typeface="Calibri" panose="020F0502020204030204" pitchFamily="34" charset="0"/>
              </a:rPr>
              <a:t>circles, sweat lodges, and </a:t>
            </a:r>
            <a:r>
              <a:rPr lang="en-US" dirty="0" smtClean="0">
                <a:latin typeface="Georgia" panose="02040502050405020303" pitchFamily="18" charset="0"/>
                <a:ea typeface="Calibri" panose="020F0502020204030204" pitchFamily="34" charset="0"/>
              </a:rPr>
              <a:t>ceremonies).</a:t>
            </a:r>
          </a:p>
          <a:p>
            <a:r>
              <a:rPr lang="en-US" b="1" dirty="0" smtClean="0">
                <a:latin typeface="Georgia" panose="02040502050405020303" pitchFamily="18" charset="0"/>
                <a:ea typeface="Calibri" panose="020F0502020204030204" pitchFamily="34" charset="0"/>
              </a:rPr>
              <a:t>Incorporate</a:t>
            </a:r>
            <a:r>
              <a:rPr lang="en-US" dirty="0" smtClean="0">
                <a:latin typeface="Georgia" panose="02040502050405020303" pitchFamily="18" charset="0"/>
                <a:ea typeface="Calibri" panose="020F0502020204030204" pitchFamily="34" charset="0"/>
              </a:rPr>
              <a:t> community-driven</a:t>
            </a:r>
            <a:r>
              <a:rPr lang="en-US" dirty="0">
                <a:latin typeface="Georgia" panose="02040502050405020303" pitchFamily="18" charset="0"/>
                <a:ea typeface="Calibri" panose="020F0502020204030204" pitchFamily="34" charset="0"/>
              </a:rPr>
              <a:t>, culturally grounded prevention interventions, derived from the beliefs and values of a given tribe or </a:t>
            </a:r>
            <a:r>
              <a:rPr lang="en-US" dirty="0" smtClean="0">
                <a:latin typeface="Georgia" panose="02040502050405020303" pitchFamily="18" charset="0"/>
                <a:ea typeface="Calibri" panose="020F0502020204030204" pitchFamily="34" charset="0"/>
              </a:rPr>
              <a:t>culture</a:t>
            </a:r>
            <a:r>
              <a:rPr lang="en-US" dirty="0">
                <a:latin typeface="Georgia" panose="02040502050405020303" pitchFamily="18" charset="0"/>
                <a:ea typeface="Calibri" panose="020F0502020204030204" pitchFamily="34" charset="0"/>
              </a:rPr>
              <a:t>.</a:t>
            </a:r>
            <a:endParaRPr lang="en-US" dirty="0" smtClean="0">
              <a:latin typeface="Georgia" panose="02040502050405020303" pitchFamily="18" charset="0"/>
              <a:ea typeface="Calibri" panose="020F0502020204030204" pitchFamily="34" charset="0"/>
            </a:endParaRPr>
          </a:p>
          <a:p>
            <a:r>
              <a:rPr lang="en-US" b="1" dirty="0" smtClean="0">
                <a:latin typeface="Georgia" panose="02040502050405020303" pitchFamily="18" charset="0"/>
              </a:rPr>
              <a:t>Integrate</a:t>
            </a:r>
            <a:r>
              <a:rPr lang="en-US" dirty="0" smtClean="0">
                <a:latin typeface="Georgia" panose="02040502050405020303" pitchFamily="18" charset="0"/>
              </a:rPr>
              <a:t> the use of Naloxone to treat opioid </a:t>
            </a:r>
            <a:r>
              <a:rPr lang="en-US" dirty="0">
                <a:latin typeface="Georgia" panose="02040502050405020303" pitchFamily="18" charset="0"/>
              </a:rPr>
              <a:t>and heroin </a:t>
            </a:r>
            <a:r>
              <a:rPr lang="en-US" dirty="0" smtClean="0">
                <a:latin typeface="Georgia" panose="02040502050405020303" pitchFamily="18" charset="0"/>
              </a:rPr>
              <a:t>overdoses.</a:t>
            </a:r>
          </a:p>
          <a:p>
            <a:pPr marL="0" indent="0">
              <a:buNone/>
            </a:pPr>
            <a:endParaRPr lang="en-US" sz="1200" dirty="0" smtClean="0">
              <a:latin typeface="Georgia" panose="02040502050405020303" pitchFamily="18" charset="0"/>
            </a:endParaRPr>
          </a:p>
          <a:p>
            <a:pPr marL="0" indent="0">
              <a:buNone/>
            </a:pPr>
            <a:r>
              <a:rPr lang="en-US" sz="1400" dirty="0" smtClean="0">
                <a:latin typeface="Georgia" panose="02040502050405020303" pitchFamily="18" charset="0"/>
              </a:rPr>
              <a:t>Sources: NIDA’s </a:t>
            </a:r>
            <a:r>
              <a:rPr lang="en-US" sz="1400" u="sng" dirty="0">
                <a:solidFill>
                  <a:srgbClr val="0000FF"/>
                </a:solidFill>
                <a:latin typeface="Georgia" panose="02040502050405020303" pitchFamily="18" charset="0"/>
                <a:ea typeface="Calibri" panose="020F0502020204030204" pitchFamily="34" charset="0"/>
                <a:cs typeface="Times New Roman" panose="02020603050405020304" pitchFamily="18" charset="0"/>
                <a:hlinkClick r:id="rId4"/>
              </a:rPr>
              <a:t>Substance Use in American </a:t>
            </a:r>
            <a:r>
              <a:rPr lang="en-US" sz="1400" u="sng" dirty="0" smtClean="0">
                <a:solidFill>
                  <a:srgbClr val="0000FF"/>
                </a:solidFill>
                <a:latin typeface="Georgia" panose="02040502050405020303" pitchFamily="18" charset="0"/>
                <a:ea typeface="Calibri" panose="020F0502020204030204" pitchFamily="34" charset="0"/>
                <a:cs typeface="Times New Roman" panose="02020603050405020304" pitchFamily="18" charset="0"/>
                <a:hlinkClick r:id="rId4"/>
              </a:rPr>
              <a:t>Indian Youth </a:t>
            </a:r>
            <a:r>
              <a:rPr lang="en-US" sz="1400" u="sng" dirty="0">
                <a:solidFill>
                  <a:srgbClr val="0000FF"/>
                </a:solidFill>
                <a:latin typeface="Georgia" panose="02040502050405020303" pitchFamily="18" charset="0"/>
                <a:ea typeface="Calibri" panose="020F0502020204030204" pitchFamily="34" charset="0"/>
                <a:cs typeface="Times New Roman" panose="02020603050405020304" pitchFamily="18" charset="0"/>
                <a:hlinkClick r:id="rId4"/>
              </a:rPr>
              <a:t>is Worse than We </a:t>
            </a:r>
            <a:r>
              <a:rPr lang="en-US" sz="1400" dirty="0" smtClean="0">
                <a:solidFill>
                  <a:srgbClr val="0000FF"/>
                </a:solidFill>
                <a:latin typeface="Georgia" panose="02040502050405020303" pitchFamily="18" charset="0"/>
                <a:ea typeface="Calibri" panose="020F0502020204030204" pitchFamily="34" charset="0"/>
                <a:cs typeface="Times New Roman" panose="02020603050405020304" pitchFamily="18" charset="0"/>
                <a:hlinkClick r:id="rId4"/>
              </a:rPr>
              <a:t>Thought</a:t>
            </a:r>
            <a:r>
              <a:rPr lang="en-US" sz="1400" dirty="0" smtClean="0">
                <a:solidFill>
                  <a:srgbClr val="0000FF"/>
                </a:solidFill>
                <a:latin typeface="Georgia" panose="02040502050405020303" pitchFamily="18" charset="0"/>
                <a:ea typeface="Calibri" panose="020F0502020204030204" pitchFamily="34" charset="0"/>
                <a:cs typeface="Times New Roman" panose="02020603050405020304" pitchFamily="18" charset="0"/>
              </a:rPr>
              <a:t>, </a:t>
            </a:r>
            <a:r>
              <a:rPr lang="en-US" sz="1400" dirty="0" smtClean="0">
                <a:solidFill>
                  <a:srgbClr val="0000FF"/>
                </a:solidFill>
                <a:latin typeface="Georgia" panose="02040502050405020303" pitchFamily="18" charset="0"/>
                <a:ea typeface="Calibri" panose="020F0502020204030204" pitchFamily="34" charset="0"/>
                <a:cs typeface="Times New Roman" panose="02020603050405020304" pitchFamily="18" charset="0"/>
                <a:hlinkClick r:id="rId5"/>
              </a:rPr>
              <a:t>25-2</a:t>
            </a:r>
            <a:r>
              <a:rPr lang="en-US" sz="1400" u="sng" dirty="0" smtClean="0">
                <a:solidFill>
                  <a:srgbClr val="0000FF"/>
                </a:solidFill>
                <a:latin typeface="Georgia" panose="02040502050405020303" pitchFamily="18" charset="0"/>
                <a:ea typeface="Calibri" panose="020F0502020204030204" pitchFamily="34" charset="0"/>
                <a:cs typeface="Times New Roman" panose="02020603050405020304" pitchFamily="18" charset="0"/>
                <a:hlinkClick r:id="rId5"/>
              </a:rPr>
              <a:t> </a:t>
            </a:r>
            <a:r>
              <a:rPr lang="en-US" sz="1400" u="sng" dirty="0">
                <a:solidFill>
                  <a:srgbClr val="0000FF"/>
                </a:solidFill>
                <a:latin typeface="Georgia" panose="02040502050405020303" pitchFamily="18" charset="0"/>
                <a:ea typeface="Calibri" panose="020F0502020204030204" pitchFamily="34" charset="0"/>
                <a:cs typeface="Times New Roman" panose="02020603050405020304" pitchFamily="18" charset="0"/>
                <a:hlinkClick r:id="rId5"/>
              </a:rPr>
              <a:t>Winter 2013: “Tribal and Behavioral Health” Resource </a:t>
            </a:r>
            <a:r>
              <a:rPr lang="en-US" sz="1400" u="sng" dirty="0" smtClean="0">
                <a:solidFill>
                  <a:srgbClr val="0000FF"/>
                </a:solidFill>
                <a:latin typeface="Georgia" panose="02040502050405020303" pitchFamily="18" charset="0"/>
                <a:ea typeface="Calibri" panose="020F0502020204030204" pitchFamily="34" charset="0"/>
                <a:cs typeface="Times New Roman" panose="02020603050405020304" pitchFamily="18" charset="0"/>
                <a:hlinkClick r:id="rId5"/>
              </a:rPr>
              <a:t>Guide</a:t>
            </a:r>
            <a:r>
              <a:rPr lang="en-US" sz="1400" dirty="0" smtClean="0">
                <a:solidFill>
                  <a:srgbClr val="0000FF"/>
                </a:solidFill>
                <a:latin typeface="Georgia" panose="02040502050405020303" pitchFamily="18" charset="0"/>
                <a:ea typeface="Calibri" panose="020F0502020204030204" pitchFamily="34" charset="0"/>
                <a:cs typeface="Times New Roman" panose="02020603050405020304" pitchFamily="18" charset="0"/>
              </a:rPr>
              <a:t> </a:t>
            </a:r>
            <a:r>
              <a:rPr lang="en-US" sz="1400" dirty="0" smtClean="0">
                <a:latin typeface="Georgia" panose="02040502050405020303" pitchFamily="18" charset="0"/>
                <a:ea typeface="Calibri" panose="020F0502020204030204" pitchFamily="34" charset="0"/>
                <a:cs typeface="Times New Roman" panose="02020603050405020304" pitchFamily="18" charset="0"/>
              </a:rPr>
              <a:t>&amp;</a:t>
            </a:r>
            <a:r>
              <a:rPr lang="en-US" sz="1400" dirty="0" smtClean="0">
                <a:solidFill>
                  <a:srgbClr val="0000FF"/>
                </a:solidFill>
                <a:latin typeface="Georgia" panose="02040502050405020303" pitchFamily="18" charset="0"/>
                <a:ea typeface="Calibri" panose="020F0502020204030204" pitchFamily="34" charset="0"/>
                <a:cs typeface="Times New Roman" panose="02020603050405020304" pitchFamily="18" charset="0"/>
              </a:rPr>
              <a:t> </a:t>
            </a:r>
            <a:r>
              <a:rPr lang="en-US" sz="1400" dirty="0" smtClean="0">
                <a:solidFill>
                  <a:srgbClr val="0000FF"/>
                </a:solidFill>
                <a:latin typeface="Georgia" panose="02040502050405020303" pitchFamily="18" charset="0"/>
                <a:ea typeface="Calibri" panose="020F0502020204030204" pitchFamily="34" charset="0"/>
                <a:cs typeface="Times New Roman" panose="02020603050405020304" pitchFamily="18" charset="0"/>
                <a:hlinkClick r:id="rId6"/>
              </a:rPr>
              <a:t>TulsaWorld.com’s Agreement Announced in Trying to Curb Drug Overdoses in Indian Country</a:t>
            </a:r>
            <a:endParaRPr lang="en-US" sz="1400" dirty="0">
              <a:latin typeface="Georgia" panose="02040502050405020303" pitchFamily="18" charset="0"/>
            </a:endParaRPr>
          </a:p>
        </p:txBody>
      </p:sp>
      <p:pic>
        <p:nvPicPr>
          <p:cNvPr id="5" name="Picture 4"/>
          <p:cNvPicPr>
            <a:picLocks noChangeAspect="1"/>
          </p:cNvPicPr>
          <p:nvPr/>
        </p:nvPicPr>
        <p:blipFill>
          <a:blip r:embed="rId7"/>
          <a:stretch>
            <a:fillRect/>
          </a:stretch>
        </p:blipFill>
        <p:spPr>
          <a:xfrm>
            <a:off x="1371600" y="1412419"/>
            <a:ext cx="6035563" cy="341406"/>
          </a:xfrm>
          <a:prstGeom prst="rect">
            <a:avLst/>
          </a:prstGeom>
        </p:spPr>
      </p:pic>
      <p:sp>
        <p:nvSpPr>
          <p:cNvPr id="6" name="Slide Number Placeholder 5"/>
          <p:cNvSpPr>
            <a:spLocks noGrp="1"/>
          </p:cNvSpPr>
          <p:nvPr>
            <p:ph type="sldNum" sz="quarter" idx="12"/>
          </p:nvPr>
        </p:nvSpPr>
        <p:spPr/>
        <p:txBody>
          <a:bodyPr/>
          <a:lstStyle/>
          <a:p>
            <a:fld id="{38A7EE8F-ADD5-41CA-BECE-290D75176F75}" type="slidenum">
              <a:rPr lang="en-US" smtClean="0"/>
              <a:t>8</a:t>
            </a:fld>
            <a:endParaRPr lang="en-US" dirty="0"/>
          </a:p>
        </p:txBody>
      </p:sp>
    </p:spTree>
    <p:extLst>
      <p:ext uri="{BB962C8B-B14F-4D97-AF65-F5344CB8AC3E}">
        <p14:creationId xmlns:p14="http://schemas.microsoft.com/office/powerpoint/2010/main" val="3166054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987"/>
            <a:ext cx="7772400" cy="1231377"/>
          </a:xfrm>
        </p:spPr>
        <p:txBody>
          <a:bodyPr/>
          <a:lstStyle/>
          <a:p>
            <a:pPr algn="ctr"/>
            <a:r>
              <a:rPr lang="en-US" dirty="0" smtClean="0"/>
              <a:t>Intervention Gallery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1547602"/>
              </p:ext>
            </p:extLst>
          </p:nvPr>
        </p:nvGraphicFramePr>
        <p:xfrm>
          <a:off x="720144" y="2088696"/>
          <a:ext cx="7772400" cy="3474720"/>
        </p:xfrm>
        <a:graphic>
          <a:graphicData uri="http://schemas.openxmlformats.org/drawingml/2006/table">
            <a:tbl>
              <a:tblPr firstRow="1" bandRow="1">
                <a:tableStyleId>{5C22544A-7EE6-4342-B048-85BDC9FD1C3A}</a:tableStyleId>
              </a:tblPr>
              <a:tblGrid>
                <a:gridCol w="1718256"/>
                <a:gridCol w="6054144"/>
              </a:tblGrid>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c>
                  <a:txBody>
                    <a:bodyPr/>
                    <a:lstStyle/>
                    <a:p>
                      <a:r>
                        <a:rPr lang="en-US" sz="1200" dirty="0" smtClean="0">
                          <a:effectLst/>
                          <a:latin typeface="Georgia" panose="02040502050405020303" pitchFamily="18" charset="0"/>
                          <a:ea typeface="Calibri" panose="020F0502020204030204" pitchFamily="34" charset="0"/>
                        </a:rPr>
                        <a:t>Culturally-relevant</a:t>
                      </a:r>
                      <a:r>
                        <a:rPr lang="en-US" sz="1200" baseline="0" dirty="0" smtClean="0">
                          <a:effectLst/>
                          <a:latin typeface="Georgia" panose="02040502050405020303" pitchFamily="18" charset="0"/>
                          <a:ea typeface="Calibri" panose="020F0502020204030204" pitchFamily="34" charset="0"/>
                        </a:rPr>
                        <a:t> screening tools, including the CRAFFT: </a:t>
                      </a:r>
                      <a:r>
                        <a:rPr lang="en-US" sz="1200" b="0" baseline="0" dirty="0" smtClean="0">
                          <a:effectLst/>
                          <a:latin typeface="Georgia" panose="02040502050405020303" pitchFamily="18" charset="0"/>
                          <a:ea typeface="Calibri" panose="020F0502020204030204" pitchFamily="34" charset="0"/>
                        </a:rPr>
                        <a:t>A series of 6 questions developed to screen adolescents for higher risk alcohol and other drug use disorders.</a:t>
                      </a:r>
                      <a:endParaRPr lang="en-US" sz="1200" dirty="0" smtClean="0">
                        <a:effectLst/>
                        <a:latin typeface="Georgia" panose="02040502050405020303" pitchFamily="18" charset="0"/>
                        <a:ea typeface="Calibri" panose="020F0502020204030204" pitchFamily="34" charset="0"/>
                      </a:endParaRPr>
                    </a:p>
                    <a:p>
                      <a:endParaRPr lang="en-US" sz="1000" b="0" dirty="0" smtClean="0">
                        <a:effectLst/>
                        <a:latin typeface="Georgia" panose="02040502050405020303" pitchFamily="18" charset="0"/>
                      </a:endParaRPr>
                    </a:p>
                    <a:p>
                      <a:r>
                        <a:rPr lang="en-US" sz="1200" b="0" dirty="0" smtClean="0">
                          <a:effectLst/>
                          <a:latin typeface="Georgia" panose="02040502050405020303" pitchFamily="18" charset="0"/>
                        </a:rPr>
                        <a:t>Source: </a:t>
                      </a:r>
                    </a:p>
                    <a:p>
                      <a:r>
                        <a:rPr lang="en-US" sz="1200" b="0" u="sng" dirty="0" smtClean="0">
                          <a:solidFill>
                            <a:srgbClr val="0000FF"/>
                          </a:solidFill>
                          <a:effectLst/>
                          <a:latin typeface="Georgia" panose="02040502050405020303" pitchFamily="18" charset="0"/>
                          <a:cs typeface="Times New Roman" panose="02020603050405020304" pitchFamily="18" charset="0"/>
                          <a:hlinkClick r:id="rId3"/>
                        </a:rPr>
                        <a:t>Tribal</a:t>
                      </a:r>
                      <a:r>
                        <a:rPr lang="en-US" sz="1200" b="0" u="sng" baseline="0" dirty="0" smtClean="0">
                          <a:solidFill>
                            <a:srgbClr val="0000FF"/>
                          </a:solidFill>
                          <a:effectLst/>
                          <a:latin typeface="Georgia" panose="02040502050405020303" pitchFamily="18" charset="0"/>
                          <a:cs typeface="Times New Roman" panose="02020603050405020304" pitchFamily="18" charset="0"/>
                          <a:hlinkClick r:id="rId3"/>
                        </a:rPr>
                        <a:t> College Journal of American Indian Higher Education’s </a:t>
                      </a:r>
                      <a:r>
                        <a:rPr lang="en-US" sz="1200" b="0" u="sng" dirty="0" smtClean="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3"/>
                        </a:rPr>
                        <a:t>5-2 Winter 2013: “Tribal and Behavioral Health” Resource Guide</a:t>
                      </a:r>
                      <a:r>
                        <a:rPr lang="en-US" sz="1200" b="0" dirty="0" smtClean="0">
                          <a:effectLst/>
                          <a:latin typeface="Georgia" panose="02040502050405020303" pitchFamily="18" charset="0"/>
                          <a:ea typeface="Calibri" panose="020F0502020204030204" pitchFamily="34" charset="0"/>
                          <a:hlinkClick r:id="rId3"/>
                        </a:rPr>
                        <a:t> </a:t>
                      </a:r>
                      <a:endParaRPr lang="en-US" sz="1200" b="0" dirty="0">
                        <a:latin typeface="Georgia" panose="02040502050405020303" pitchFamily="18" charset="0"/>
                      </a:endParaRPr>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c>
                  <a:txBody>
                    <a:bodyPr/>
                    <a:lstStyle/>
                    <a:p>
                      <a:r>
                        <a:rPr lang="en-US" sz="1200" b="1" dirty="0" smtClean="0">
                          <a:latin typeface="Georgia" panose="02040502050405020303" pitchFamily="18" charset="0"/>
                        </a:rPr>
                        <a:t>Family Spirit</a:t>
                      </a:r>
                      <a:r>
                        <a:rPr lang="en-US" sz="1200" dirty="0" smtClean="0">
                          <a:latin typeface="Georgia" panose="02040502050405020303" pitchFamily="18" charset="0"/>
                        </a:rPr>
                        <a:t>: Early</a:t>
                      </a:r>
                      <a:r>
                        <a:rPr lang="en-US" sz="1200" baseline="0" dirty="0" smtClean="0">
                          <a:latin typeface="Georgia" panose="02040502050405020303" pitchFamily="18" charset="0"/>
                        </a:rPr>
                        <a:t> prevention targeting American Indian teen mothers. It is the only evidence-based home-visiting program ever designed for, by and with American Indian families, with key significance in communities experiencing stressed resources and behavioral health disparities.</a:t>
                      </a:r>
                    </a:p>
                    <a:p>
                      <a:endParaRPr lang="en-US" sz="1200" baseline="0" dirty="0" smtClean="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Georgia" panose="02040502050405020303" pitchFamily="18" charset="0"/>
                        </a:rPr>
                        <a:t>Sources: </a:t>
                      </a:r>
                      <a:r>
                        <a:rPr lang="en-US" sz="1200" b="0" u="sng" dirty="0" smtClean="0">
                          <a:solidFill>
                            <a:srgbClr val="0000FF"/>
                          </a:solidFill>
                          <a:effectLst/>
                          <a:latin typeface="Georgia" panose="02040502050405020303" pitchFamily="18" charset="0"/>
                          <a:cs typeface="Times New Roman" panose="02020603050405020304" pitchFamily="18" charset="0"/>
                          <a:hlinkClick r:id="rId3"/>
                        </a:rPr>
                        <a:t>Tribal</a:t>
                      </a:r>
                      <a:r>
                        <a:rPr lang="en-US" sz="1200" b="0" u="sng" baseline="0" dirty="0" smtClean="0">
                          <a:solidFill>
                            <a:srgbClr val="0000FF"/>
                          </a:solidFill>
                          <a:effectLst/>
                          <a:latin typeface="Georgia" panose="02040502050405020303" pitchFamily="18" charset="0"/>
                          <a:cs typeface="Times New Roman" panose="02020603050405020304" pitchFamily="18" charset="0"/>
                          <a:hlinkClick r:id="rId3"/>
                        </a:rPr>
                        <a:t> College Journal of American Indian Higher Education’s </a:t>
                      </a:r>
                      <a:r>
                        <a:rPr lang="en-US" sz="1200" b="0" u="sng" dirty="0" smtClean="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3"/>
                        </a:rPr>
                        <a:t>5-2 Winter 2013: “Tribal and Behavioral Health” Resource Guide</a:t>
                      </a:r>
                      <a:r>
                        <a:rPr lang="en-US" sz="1200" b="0" dirty="0" smtClean="0">
                          <a:effectLst/>
                          <a:latin typeface="Georgia" panose="02040502050405020303" pitchFamily="18" charset="0"/>
                          <a:ea typeface="Calibri" panose="020F0502020204030204" pitchFamily="34" charset="0"/>
                          <a:hlinkClick r:id="rId3"/>
                        </a:rPr>
                        <a:t> </a:t>
                      </a:r>
                      <a:r>
                        <a:rPr lang="en-US" sz="1200" b="0" dirty="0" smtClean="0">
                          <a:effectLst/>
                          <a:latin typeface="Georgia" panose="02040502050405020303" pitchFamily="18" charset="0"/>
                          <a:ea typeface="Calibri" panose="020F0502020204030204" pitchFamily="34" charset="0"/>
                        </a:rPr>
                        <a:t> &amp; </a:t>
                      </a:r>
                      <a:r>
                        <a:rPr lang="en-US" sz="1200" b="0" dirty="0" smtClean="0">
                          <a:effectLst/>
                          <a:latin typeface="Georgia" panose="02040502050405020303" pitchFamily="18" charset="0"/>
                          <a:ea typeface="Calibri" panose="020F0502020204030204" pitchFamily="34" charset="0"/>
                          <a:hlinkClick r:id="rId4"/>
                        </a:rPr>
                        <a:t>JHU’s Center for American Indian Health’s </a:t>
                      </a:r>
                      <a:r>
                        <a:rPr lang="en-US" sz="1200" b="0" i="0" kern="1200" dirty="0" smtClean="0">
                          <a:solidFill>
                            <a:schemeClr val="dk1"/>
                          </a:solidFill>
                          <a:effectLst/>
                          <a:latin typeface="Georgia" panose="02040502050405020303" pitchFamily="18" charset="0"/>
                          <a:ea typeface="+mn-ea"/>
                          <a:cs typeface="+mn-cs"/>
                          <a:hlinkClick r:id="rId4"/>
                        </a:rPr>
                        <a:t>Family Spirit Home Visiting Program</a:t>
                      </a:r>
                      <a:endParaRPr lang="en-US" sz="1200" b="0" i="0" kern="1200" dirty="0" smtClean="0">
                        <a:solidFill>
                          <a:schemeClr val="dk1"/>
                        </a:solidFill>
                        <a:effectLst/>
                        <a:latin typeface="Georgia" panose="02040502050405020303"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Georgia" panose="02040502050405020303" pitchFamily="18" charset="0"/>
                      </a:endParaRPr>
                    </a:p>
                  </a:txBody>
                  <a:tcPr/>
                </a:tc>
              </a:tr>
            </a:tbl>
          </a:graphicData>
        </a:graphic>
      </p:graphicFrame>
      <p:pic>
        <p:nvPicPr>
          <p:cNvPr id="5" name="Picture 4" descr="The CRAFFT Screening Interview - Google Chrome"/>
          <p:cNvPicPr>
            <a:picLocks noChangeAspect="1"/>
          </p:cNvPicPr>
          <p:nvPr/>
        </p:nvPicPr>
        <p:blipFill rotWithShape="1">
          <a:blip r:embed="rId5" cstate="print">
            <a:extLst>
              <a:ext uri="{28A0092B-C50C-407E-A947-70E740481C1C}">
                <a14:useLocalDpi xmlns:a14="http://schemas.microsoft.com/office/drawing/2010/main" val="0"/>
              </a:ext>
            </a:extLst>
          </a:blip>
          <a:srcRect l="36666" t="13559" r="37500" b="23867"/>
          <a:stretch/>
        </p:blipFill>
        <p:spPr>
          <a:xfrm>
            <a:off x="1143000" y="2273815"/>
            <a:ext cx="998376" cy="1310907"/>
          </a:xfrm>
          <a:prstGeom prst="rect">
            <a:avLst/>
          </a:prstGeom>
        </p:spPr>
      </p:pic>
      <p:pic>
        <p:nvPicPr>
          <p:cNvPr id="6" name="Picture 5" descr="Family Spirit Home Visiting Program | Center for American Indian Health - Google Chrome"/>
          <p:cNvPicPr>
            <a:picLocks noChangeAspect="1"/>
          </p:cNvPicPr>
          <p:nvPr/>
        </p:nvPicPr>
        <p:blipFill rotWithShape="1">
          <a:blip r:embed="rId6" cstate="print">
            <a:extLst>
              <a:ext uri="{28A0092B-C50C-407E-A947-70E740481C1C}">
                <a14:useLocalDpi xmlns:a14="http://schemas.microsoft.com/office/drawing/2010/main" val="0"/>
              </a:ext>
            </a:extLst>
          </a:blip>
          <a:srcRect l="26667" t="11569" r="29166" b="3882"/>
          <a:stretch/>
        </p:blipFill>
        <p:spPr>
          <a:xfrm>
            <a:off x="1027220" y="4038600"/>
            <a:ext cx="1229936" cy="1276349"/>
          </a:xfrm>
          <a:prstGeom prst="rect">
            <a:avLst/>
          </a:prstGeom>
          <a:ln>
            <a:solidFill>
              <a:schemeClr val="tx1"/>
            </a:solidFill>
          </a:ln>
        </p:spPr>
      </p:pic>
      <p:pic>
        <p:nvPicPr>
          <p:cNvPr id="7" name="Picture 6"/>
          <p:cNvPicPr>
            <a:picLocks noChangeAspect="1"/>
          </p:cNvPicPr>
          <p:nvPr/>
        </p:nvPicPr>
        <p:blipFill>
          <a:blip r:embed="rId7"/>
          <a:stretch>
            <a:fillRect/>
          </a:stretch>
        </p:blipFill>
        <p:spPr>
          <a:xfrm>
            <a:off x="1371600" y="1545306"/>
            <a:ext cx="6035563" cy="341406"/>
          </a:xfrm>
          <a:prstGeom prst="rect">
            <a:avLst/>
          </a:prstGeom>
        </p:spPr>
      </p:pic>
      <p:sp>
        <p:nvSpPr>
          <p:cNvPr id="3" name="Slide Number Placeholder 2"/>
          <p:cNvSpPr>
            <a:spLocks noGrp="1"/>
          </p:cNvSpPr>
          <p:nvPr>
            <p:ph type="sldNum" sz="quarter" idx="12"/>
          </p:nvPr>
        </p:nvSpPr>
        <p:spPr/>
        <p:txBody>
          <a:bodyPr/>
          <a:lstStyle/>
          <a:p>
            <a:fld id="{38A7EE8F-ADD5-41CA-BECE-290D75176F75}" type="slidenum">
              <a:rPr lang="en-US" smtClean="0"/>
              <a:t>9</a:t>
            </a:fld>
            <a:endParaRPr lang="en-US" dirty="0"/>
          </a:p>
        </p:txBody>
      </p:sp>
    </p:spTree>
    <p:extLst>
      <p:ext uri="{BB962C8B-B14F-4D97-AF65-F5344CB8AC3E}">
        <p14:creationId xmlns:p14="http://schemas.microsoft.com/office/powerpoint/2010/main" val="21561966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369</TotalTime>
  <Words>1207</Words>
  <Application>Microsoft Office PowerPoint</Application>
  <PresentationFormat>On-screen Show (4:3)</PresentationFormat>
  <Paragraphs>175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Bookman Old Style</vt:lpstr>
      <vt:lpstr>Calibri</vt:lpstr>
      <vt:lpstr>Century Gothic</vt:lpstr>
      <vt:lpstr>Georgia</vt:lpstr>
      <vt:lpstr>Times New Roman</vt:lpstr>
      <vt:lpstr>Wingdings</vt:lpstr>
      <vt:lpstr>Wood Type</vt:lpstr>
      <vt:lpstr>SAMHSA’s  TCU Behavioral Health Summit </vt:lpstr>
      <vt:lpstr>Your Presenters</vt:lpstr>
      <vt:lpstr>Prescription Drug Abuse in Indian Country </vt:lpstr>
      <vt:lpstr>PowerPoint Presentation</vt:lpstr>
      <vt:lpstr>What we know…</vt:lpstr>
      <vt:lpstr>Another Look at the Data…</vt:lpstr>
      <vt:lpstr>Prescription Drug Use among American Indian &amp; Alaska Native Youth </vt:lpstr>
      <vt:lpstr>Interventions </vt:lpstr>
      <vt:lpstr>Intervention Gallery</vt:lpstr>
      <vt:lpstr>Intervention Gallery</vt:lpstr>
      <vt:lpstr>Factors that Impact Youth Drug Abuse</vt:lpstr>
      <vt:lpstr>Think about it…. </vt:lpstr>
      <vt:lpstr>Think about it…. </vt:lpstr>
      <vt:lpstr>Thx &amp; Learn more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SAMHSA’s TCU Behavioral Health Summit</dc:title>
  <dc:creator>Barb</dc:creator>
  <cp:lastModifiedBy>Ray</cp:lastModifiedBy>
  <cp:revision>36</cp:revision>
  <cp:lastPrinted>2016-02-09T22:39:19Z</cp:lastPrinted>
  <dcterms:created xsi:type="dcterms:W3CDTF">2016-02-09T14:23:52Z</dcterms:created>
  <dcterms:modified xsi:type="dcterms:W3CDTF">2016-02-11T19:20:21Z</dcterms:modified>
</cp:coreProperties>
</file>